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67" r:id="rId2"/>
    <p:sldId id="300" r:id="rId3"/>
    <p:sldId id="257" r:id="rId4"/>
    <p:sldId id="258" r:id="rId5"/>
    <p:sldId id="280" r:id="rId6"/>
    <p:sldId id="281" r:id="rId7"/>
    <p:sldId id="266" r:id="rId8"/>
    <p:sldId id="284" r:id="rId9"/>
    <p:sldId id="261" r:id="rId10"/>
    <p:sldId id="260" r:id="rId11"/>
    <p:sldId id="262" r:id="rId12"/>
    <p:sldId id="263" r:id="rId13"/>
    <p:sldId id="298" r:id="rId14"/>
    <p:sldId id="264" r:id="rId15"/>
    <p:sldId id="271" r:id="rId16"/>
    <p:sldId id="279" r:id="rId17"/>
    <p:sldId id="282" r:id="rId18"/>
    <p:sldId id="256" r:id="rId19"/>
    <p:sldId id="259" r:id="rId20"/>
    <p:sldId id="285" r:id="rId21"/>
    <p:sldId id="287" r:id="rId22"/>
    <p:sldId id="288" r:id="rId23"/>
    <p:sldId id="268" r:id="rId24"/>
    <p:sldId id="283" r:id="rId25"/>
    <p:sldId id="270" r:id="rId26"/>
    <p:sldId id="272" r:id="rId27"/>
    <p:sldId id="273" r:id="rId28"/>
    <p:sldId id="274" r:id="rId29"/>
    <p:sldId id="297" r:id="rId30"/>
    <p:sldId id="299" r:id="rId3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22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27" autoAdjust="0"/>
    <p:restoredTop sz="94610"/>
  </p:normalViewPr>
  <p:slideViewPr>
    <p:cSldViewPr snapToGrid="0" snapToObjects="1">
      <p:cViewPr varScale="1">
        <p:scale>
          <a:sx n="106" d="100"/>
          <a:sy n="106" d="100"/>
        </p:scale>
        <p:origin x="10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086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208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31"/>
          <p:cNvSpPr txBox="1">
            <a:spLocks noGrp="1"/>
          </p:cNvSpPr>
          <p:nvPr>
            <p:ph type="sldNum" idx="12"/>
          </p:nvPr>
        </p:nvSpPr>
        <p:spPr>
          <a:xfrm>
            <a:off x="8593428" y="277693"/>
            <a:ext cx="16350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981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svg"/><Relationship Id="rId7" Type="http://schemas.openxmlformats.org/officeDocument/2006/relationships/image" Target="../media/image3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svg"/><Relationship Id="rId7" Type="http://schemas.openxmlformats.org/officeDocument/2006/relationships/package" Target="../embeddings/Microsoft_Excel_Worksheet.xlsx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.svg"/><Relationship Id="rId7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55.png"/><Relationship Id="rId3" Type="http://schemas.openxmlformats.org/officeDocument/2006/relationships/image" Target="../media/image2.sv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12.sv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image" Target="../media/image11.png"/><Relationship Id="rId9" Type="http://schemas.openxmlformats.org/officeDocument/2006/relationships/image" Target="../media/image51.png"/><Relationship Id="rId14" Type="http://schemas.openxmlformats.org/officeDocument/2006/relationships/image" Target="../media/image5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png"/><Relationship Id="rId3" Type="http://schemas.openxmlformats.org/officeDocument/2006/relationships/image" Target="../media/image12.sv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svg"/><Relationship Id="rId11" Type="http://schemas.openxmlformats.org/officeDocument/2006/relationships/image" Target="../media/image18.png"/><Relationship Id="rId5" Type="http://schemas.openxmlformats.org/officeDocument/2006/relationships/image" Target="../media/image1.png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01732" y="-3108176"/>
            <a:ext cx="4904268" cy="4904268"/>
          </a:xfrm>
          <a:custGeom>
            <a:avLst/>
            <a:gdLst/>
            <a:ahLst/>
            <a:cxnLst/>
            <a:rect l="l" t="t" r="r" b="b"/>
            <a:pathLst>
              <a:path w="9808535" h="9808535">
                <a:moveTo>
                  <a:pt x="0" y="0"/>
                </a:moveTo>
                <a:lnTo>
                  <a:pt x="9808535" y="0"/>
                </a:lnTo>
                <a:lnTo>
                  <a:pt x="9808535" y="9808535"/>
                </a:lnTo>
                <a:lnTo>
                  <a:pt x="0" y="98085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3" name="Freeform 3"/>
          <p:cNvSpPr/>
          <p:nvPr/>
        </p:nvSpPr>
        <p:spPr>
          <a:xfrm>
            <a:off x="5993234" y="2229939"/>
            <a:ext cx="4078063" cy="4078063"/>
          </a:xfrm>
          <a:custGeom>
            <a:avLst/>
            <a:gdLst/>
            <a:ahLst/>
            <a:cxnLst/>
            <a:rect l="l" t="t" r="r" b="b"/>
            <a:pathLst>
              <a:path w="8156125" h="8156125">
                <a:moveTo>
                  <a:pt x="0" y="0"/>
                </a:moveTo>
                <a:lnTo>
                  <a:pt x="8156124" y="0"/>
                </a:lnTo>
                <a:lnTo>
                  <a:pt x="8156124" y="8156124"/>
                </a:lnTo>
                <a:lnTo>
                  <a:pt x="0" y="81561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4" name="Freeform 4"/>
          <p:cNvSpPr/>
          <p:nvPr/>
        </p:nvSpPr>
        <p:spPr>
          <a:xfrm>
            <a:off x="-2068705" y="3303497"/>
            <a:ext cx="4904268" cy="4904268"/>
          </a:xfrm>
          <a:custGeom>
            <a:avLst/>
            <a:gdLst/>
            <a:ahLst/>
            <a:cxnLst/>
            <a:rect l="l" t="t" r="r" b="b"/>
            <a:pathLst>
              <a:path w="9808535" h="9808535">
                <a:moveTo>
                  <a:pt x="0" y="0"/>
                </a:moveTo>
                <a:lnTo>
                  <a:pt x="9808535" y="0"/>
                </a:lnTo>
                <a:lnTo>
                  <a:pt x="9808535" y="9808535"/>
                </a:lnTo>
                <a:lnTo>
                  <a:pt x="0" y="98085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5" name="TextBox 5"/>
          <p:cNvSpPr txBox="1"/>
          <p:nvPr/>
        </p:nvSpPr>
        <p:spPr>
          <a:xfrm>
            <a:off x="333930" y="1291811"/>
            <a:ext cx="6044507" cy="2091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UniDrive</a:t>
            </a:r>
            <a:br>
              <a:rPr lang="ru-RU" sz="4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</a:br>
            <a:r>
              <a:rPr lang="ru-RU" sz="4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Универсальный </a:t>
            </a:r>
          </a:p>
          <a:p>
            <a:pPr>
              <a:lnSpc>
                <a:spcPts val="5600"/>
              </a:lnSpc>
            </a:pPr>
            <a:r>
              <a:rPr lang="ru-RU" sz="4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блок управления</a:t>
            </a:r>
            <a:endParaRPr lang="en-US" sz="4000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516451" y="514350"/>
            <a:ext cx="943828" cy="361785"/>
          </a:xfrm>
          <a:custGeom>
            <a:avLst/>
            <a:gdLst/>
            <a:ahLst/>
            <a:cxnLst/>
            <a:rect l="l" t="t" r="r" b="b"/>
            <a:pathLst>
              <a:path w="1887655" h="723570">
                <a:moveTo>
                  <a:pt x="0" y="0"/>
                </a:moveTo>
                <a:lnTo>
                  <a:pt x="1887654" y="0"/>
                </a:lnTo>
                <a:lnTo>
                  <a:pt x="1887654" y="723570"/>
                </a:lnTo>
                <a:lnTo>
                  <a:pt x="0" y="7235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7" name="Freeform 7"/>
          <p:cNvSpPr/>
          <p:nvPr/>
        </p:nvSpPr>
        <p:spPr>
          <a:xfrm>
            <a:off x="2603153" y="514350"/>
            <a:ext cx="464820" cy="361785"/>
          </a:xfrm>
          <a:custGeom>
            <a:avLst/>
            <a:gdLst/>
            <a:ahLst/>
            <a:cxnLst/>
            <a:rect l="l" t="t" r="r" b="b"/>
            <a:pathLst>
              <a:path w="929640" h="723570">
                <a:moveTo>
                  <a:pt x="0" y="0"/>
                </a:moveTo>
                <a:lnTo>
                  <a:pt x="929640" y="0"/>
                </a:lnTo>
                <a:lnTo>
                  <a:pt x="929640" y="723570"/>
                </a:lnTo>
                <a:lnTo>
                  <a:pt x="0" y="7235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8" name="Freeform 8"/>
          <p:cNvSpPr/>
          <p:nvPr/>
        </p:nvSpPr>
        <p:spPr>
          <a:xfrm>
            <a:off x="514350" y="514350"/>
            <a:ext cx="364155" cy="407387"/>
          </a:xfrm>
          <a:custGeom>
            <a:avLst/>
            <a:gdLst/>
            <a:ahLst/>
            <a:cxnLst/>
            <a:rect l="l" t="t" r="r" b="b"/>
            <a:pathLst>
              <a:path w="728309" h="814774">
                <a:moveTo>
                  <a:pt x="0" y="0"/>
                </a:moveTo>
                <a:lnTo>
                  <a:pt x="728309" y="0"/>
                </a:lnTo>
                <a:lnTo>
                  <a:pt x="728309" y="814774"/>
                </a:lnTo>
                <a:lnTo>
                  <a:pt x="0" y="81477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9" name="TextBox 9"/>
          <p:cNvSpPr txBox="1"/>
          <p:nvPr/>
        </p:nvSpPr>
        <p:spPr>
          <a:xfrm>
            <a:off x="450556" y="4024040"/>
            <a:ext cx="2653585" cy="672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11"/>
              </a:lnSpc>
            </a:pPr>
            <a:r>
              <a:rPr lang="en-US" sz="1293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Идиева Хамида Саидвалиевна</a:t>
            </a:r>
          </a:p>
          <a:p>
            <a:pPr>
              <a:lnSpc>
                <a:spcPts val="1811"/>
              </a:lnSpc>
            </a:pPr>
            <a:r>
              <a:rPr lang="en-US" sz="1293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+79953328636</a:t>
            </a:r>
          </a:p>
          <a:p>
            <a:pPr>
              <a:lnSpc>
                <a:spcPts val="1811"/>
              </a:lnSpc>
            </a:pPr>
            <a:r>
              <a:rPr lang="en-US" sz="1293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ООО «УниДрайв»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21661" y="624381"/>
            <a:ext cx="452215" cy="171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"/>
              </a:lnSpc>
            </a:pPr>
            <a:r>
              <a:rPr lang="en-US" sz="500" spc="-38" dirty="0">
                <a:solidFill>
                  <a:srgbClr val="B4B4B4"/>
                </a:solidFill>
                <a:latin typeface="Aileron"/>
                <a:ea typeface="Aileron"/>
                <a:cs typeface="Aileron"/>
                <a:sym typeface="Aileron"/>
              </a:rPr>
              <a:t>МИНОБРНАУКИ </a:t>
            </a:r>
          </a:p>
          <a:p>
            <a:pPr>
              <a:lnSpc>
                <a:spcPts val="700"/>
              </a:lnSpc>
              <a:spcBef>
                <a:spcPct val="0"/>
              </a:spcBef>
            </a:pPr>
            <a:r>
              <a:rPr lang="en-US" sz="500" spc="-38" dirty="0">
                <a:solidFill>
                  <a:srgbClr val="B4B4B4"/>
                </a:solidFill>
                <a:latin typeface="Aileron"/>
                <a:ea typeface="Aileron"/>
                <a:cs typeface="Aileron"/>
                <a:sym typeface="Aileron"/>
              </a:rPr>
              <a:t>РОССИИ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3356184" y="1631120"/>
            <a:ext cx="5787817" cy="3512380"/>
            <a:chOff x="0" y="0"/>
            <a:chExt cx="19222479" cy="1166530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222465" cy="11665331"/>
            </a:xfrm>
            <a:custGeom>
              <a:avLst/>
              <a:gdLst/>
              <a:ahLst/>
              <a:cxnLst/>
              <a:rect l="l" t="t" r="r" b="b"/>
              <a:pathLst>
                <a:path w="19222465" h="11665331">
                  <a:moveTo>
                    <a:pt x="0" y="0"/>
                  </a:moveTo>
                  <a:lnTo>
                    <a:pt x="19222465" y="0"/>
                  </a:lnTo>
                  <a:lnTo>
                    <a:pt x="19222465" y="11665331"/>
                  </a:lnTo>
                  <a:lnTo>
                    <a:pt x="0" y="11665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ru-TJ" sz="900"/>
            </a:p>
          </p:txBody>
        </p:sp>
      </p:grpSp>
      <p:sp>
        <p:nvSpPr>
          <p:cNvPr id="13" name="Shape 5">
            <a:extLst>
              <a:ext uri="{FF2B5EF4-FFF2-40B4-BE49-F238E27FC236}">
                <a16:creationId xmlns:a16="http://schemas.microsoft.com/office/drawing/2014/main" id="{3059D9CF-CC7D-B968-804E-42CB54FC03A5}"/>
              </a:ext>
            </a:extLst>
          </p:cNvPr>
          <p:cNvSpPr/>
          <p:nvPr/>
        </p:nvSpPr>
        <p:spPr>
          <a:xfrm>
            <a:off x="3600450" y="327201"/>
            <a:ext cx="5029200" cy="594360"/>
          </a:xfrm>
          <a:prstGeom prst="rect">
            <a:avLst/>
          </a:prstGeom>
          <a:solidFill>
            <a:srgbClr val="4F6FFF">
              <a:alpha val="25000"/>
            </a:srgbClr>
          </a:solidFill>
          <a:ln w="12700">
            <a:solidFill>
              <a:srgbClr val="4F6FFF">
                <a:alpha val="40000"/>
              </a:srgbClr>
            </a:solidFill>
            <a:prstDash val="solid"/>
          </a:ln>
        </p:spPr>
        <p:txBody>
          <a:bodyPr/>
          <a:lstStyle/>
          <a:p>
            <a:pPr algn="ctr"/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Автоматизация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промышленных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станков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без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замены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оборудования</a:t>
            </a:r>
            <a:endParaRPr lang="en-US" dirty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1097280"/>
            <a:ext cx="3657600" cy="3657600"/>
          </a:xfrm>
          <a:prstGeom prst="ellipse">
            <a:avLst/>
          </a:prstGeom>
          <a:solidFill>
            <a:srgbClr val="A259FF">
              <a:alpha val="18000"/>
            </a:srgbClr>
          </a:solidFill>
          <a:ln w="12700">
            <a:solidFill>
              <a:srgbClr val="A259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3200400"/>
            <a:ext cx="2743200" cy="2743200"/>
          </a:xfrm>
          <a:prstGeom prst="ellipse">
            <a:avLst/>
          </a:prstGeom>
          <a:solidFill>
            <a:srgbClr val="4F6FFF">
              <a:alpha val="15000"/>
            </a:srgbClr>
          </a:solidFill>
          <a:ln w="12700">
            <a:solidFill>
              <a:srgbClr val="4F6FFF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2860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Оценка рынка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457200" y="804672"/>
            <a:ext cx="7772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00D4FF"/>
                </a:solidFill>
              </a:rPr>
              <a:t>«Мы сами были этим клиентом — поэтому знаем рынок изнутри»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20040" y="1261872"/>
            <a:ext cx="8046720" cy="960120"/>
          </a:xfrm>
          <a:prstGeom prst="rect">
            <a:avLst/>
          </a:prstGeom>
          <a:solidFill>
            <a:srgbClr val="4F6FFF">
              <a:alpha val="20000"/>
            </a:srgbClr>
          </a:solidFill>
          <a:ln w="12700">
            <a:solidFill>
              <a:srgbClr val="4F6FFF">
                <a:alpha val="5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371600"/>
            <a:ext cx="914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4F6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TAM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57200" y="180136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899CC"/>
                </a:solidFill>
              </a:rPr>
              <a:t>Весь рынок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017520" y="1331640"/>
            <a:ext cx="25425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4,2 млрд ₽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2364840" y="1769364"/>
            <a:ext cx="32918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8D6FF"/>
                </a:solidFill>
              </a:rPr>
              <a:t>28 000 строительных компаний в России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371600" y="2423160"/>
            <a:ext cx="5943600" cy="960120"/>
          </a:xfrm>
          <a:prstGeom prst="rect">
            <a:avLst/>
          </a:prstGeom>
          <a:solidFill>
            <a:srgbClr val="A259FF">
              <a:alpha val="20000"/>
            </a:srgbClr>
          </a:solidFill>
          <a:ln w="12700">
            <a:solidFill>
              <a:srgbClr val="A259FF">
                <a:alpha val="5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508760" y="2468880"/>
            <a:ext cx="914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A259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SAM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508760" y="28986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899CC"/>
                </a:solidFill>
              </a:rPr>
              <a:t>Доступный рынок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172500" y="2377440"/>
            <a:ext cx="2799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1,26 млрд ₽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2788920" y="2990088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8D6FF"/>
                </a:solidFill>
              </a:rPr>
              <a:t>8 400 компаний (целевой сегмент МСБ, 30%)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459160" y="3483900"/>
            <a:ext cx="3840480" cy="960120"/>
          </a:xfrm>
          <a:prstGeom prst="rect">
            <a:avLst/>
          </a:prstGeom>
          <a:solidFill>
            <a:srgbClr val="00E5A0">
              <a:alpha val="20000"/>
            </a:srgbClr>
          </a:solidFill>
          <a:ln w="12700">
            <a:solidFill>
              <a:srgbClr val="00E5A0">
                <a:alpha val="5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560320" y="3566160"/>
            <a:ext cx="914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E5A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SOM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2560320" y="399592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899CC"/>
                </a:solidFill>
              </a:rPr>
              <a:t>Реалистичная доля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3429000" y="3685032"/>
            <a:ext cx="2352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126 млн ₽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2720340" y="3806280"/>
            <a:ext cx="3291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8D6FF"/>
                </a:solidFill>
              </a:rPr>
              <a:t>840 клиентов (10% SAM в первый год)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65760" y="4389120"/>
            <a:ext cx="8412480" cy="685800"/>
          </a:xfrm>
          <a:prstGeom prst="rect">
            <a:avLst/>
          </a:prstGeom>
          <a:solidFill>
            <a:srgbClr val="111638"/>
          </a:solidFill>
          <a:ln w="12700">
            <a:solidFill>
              <a:srgbClr val="4F6FFF">
                <a:alpha val="3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" y="443484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0D4FF"/>
                </a:solidFill>
              </a:rPr>
              <a:t>Как мы оценивали рынок:</a:t>
            </a:r>
            <a:r>
              <a:rPr lang="en-US" sz="1150" dirty="0">
                <a:solidFill>
                  <a:srgbClr val="C8D6FF"/>
                </a:solidFill>
              </a:rPr>
              <a:t>  Личная боль на производстве → 15 CustDev-интервью с прорабами и владельцами бригад → данные реестра строительных СРО и ЕГРЮЛ → подтверждённый перерасход смеси 18–25% </a:t>
            </a:r>
            <a:r>
              <a:rPr lang="en-US" sz="1150" dirty="0" err="1">
                <a:solidFill>
                  <a:srgbClr val="C8D6FF"/>
                </a:solidFill>
              </a:rPr>
              <a:t>на</a:t>
            </a:r>
            <a:r>
              <a:rPr lang="en-US" sz="1150" dirty="0">
                <a:solidFill>
                  <a:srgbClr val="C8D6FF"/>
                </a:solidFill>
              </a:rPr>
              <a:t> </a:t>
            </a:r>
            <a:r>
              <a:rPr lang="en-US" sz="1150" dirty="0" err="1">
                <a:solidFill>
                  <a:srgbClr val="C8D6FF"/>
                </a:solidFill>
              </a:rPr>
              <a:t>реальных</a:t>
            </a:r>
            <a:r>
              <a:rPr lang="en-US" sz="1150" dirty="0">
                <a:solidFill>
                  <a:srgbClr val="C8D6FF"/>
                </a:solidFill>
              </a:rPr>
              <a:t> объектах.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1097280"/>
            <a:ext cx="3657600" cy="3657600"/>
          </a:xfrm>
          <a:prstGeom prst="ellipse">
            <a:avLst/>
          </a:prstGeom>
          <a:solidFill>
            <a:srgbClr val="A259FF">
              <a:alpha val="18000"/>
            </a:srgbClr>
          </a:solidFill>
          <a:ln w="12700">
            <a:solidFill>
              <a:srgbClr val="A259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3200400"/>
            <a:ext cx="2743200" cy="2743200"/>
          </a:xfrm>
          <a:prstGeom prst="ellipse">
            <a:avLst/>
          </a:prstGeom>
          <a:solidFill>
            <a:srgbClr val="4F6FFF">
              <a:alpha val="15000"/>
            </a:srgbClr>
          </a:solidFill>
          <a:ln w="12700">
            <a:solidFill>
              <a:srgbClr val="4F6FFF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Финансовый план — 3 000 000 ₽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365760" y="960120"/>
            <a:ext cx="8412480" cy="566928"/>
          </a:xfrm>
          <a:prstGeom prst="rect">
            <a:avLst/>
          </a:prstGeom>
          <a:solidFill>
            <a:srgbClr val="111638"/>
          </a:solidFill>
          <a:ln w="12700">
            <a:solidFill>
              <a:srgbClr val="4F6FFF">
                <a:alpha val="2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960120"/>
            <a:ext cx="64008" cy="566928"/>
          </a:xfrm>
          <a:prstGeom prst="rect">
            <a:avLst/>
          </a:prstGeom>
          <a:solidFill>
            <a:srgbClr val="4F6FFF"/>
          </a:solidFill>
          <a:ln w="12700">
            <a:solidFill>
              <a:srgbClr val="4F6FFF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29768" y="1362456"/>
            <a:ext cx="2254087" cy="91440"/>
          </a:xfrm>
          <a:prstGeom prst="rect">
            <a:avLst/>
          </a:prstGeom>
          <a:solidFill>
            <a:srgbClr val="4F6FFF">
              <a:alpha val="45000"/>
            </a:srgbClr>
          </a:solidFill>
          <a:ln w="12700">
            <a:solidFill>
              <a:srgbClr val="4F6FFF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996696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Финализация ПО и прошивки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1289304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899CC"/>
                </a:solidFill>
              </a:rPr>
              <a:t>Коммерческая версия, ИИ-модуль, тесты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858000" y="105156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4F6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800 000 ₽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65760" y="1627632"/>
            <a:ext cx="8412480" cy="566928"/>
          </a:xfrm>
          <a:prstGeom prst="rect">
            <a:avLst/>
          </a:prstGeom>
          <a:solidFill>
            <a:srgbClr val="111638"/>
          </a:solidFill>
          <a:ln w="12700">
            <a:solidFill>
              <a:srgbClr val="A259FF">
                <a:alpha val="2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65760" y="1627632"/>
            <a:ext cx="64008" cy="566928"/>
          </a:xfrm>
          <a:prstGeom prst="rect">
            <a:avLst/>
          </a:prstGeom>
          <a:solidFill>
            <a:srgbClr val="A259FF"/>
          </a:solidFill>
          <a:ln w="12700">
            <a:solidFill>
              <a:srgbClr val="A259FF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29768" y="2029968"/>
            <a:ext cx="2754996" cy="91440"/>
          </a:xfrm>
          <a:prstGeom prst="rect">
            <a:avLst/>
          </a:prstGeom>
          <a:solidFill>
            <a:srgbClr val="A259FF">
              <a:alpha val="45000"/>
            </a:srgbClr>
          </a:solidFill>
          <a:ln w="12700">
            <a:solidFill>
              <a:srgbClr val="A259F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1664208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Серийное производство (20 шт.)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1956816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899CC"/>
                </a:solidFill>
              </a:rPr>
              <a:t>Себестоимость 50 000 ₽/шт × 20 = первая партия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858000" y="1719072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A259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1 000 000 ₽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365760" y="2295144"/>
            <a:ext cx="8412480" cy="566928"/>
          </a:xfrm>
          <a:prstGeom prst="rect">
            <a:avLst/>
          </a:prstGeom>
          <a:solidFill>
            <a:srgbClr val="111638"/>
          </a:solidFill>
          <a:ln w="1270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65760" y="2295144"/>
            <a:ext cx="64008" cy="566928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29768" y="2697480"/>
            <a:ext cx="1085301" cy="91440"/>
          </a:xfrm>
          <a:prstGeom prst="rect">
            <a:avLst/>
          </a:prstGeom>
          <a:solidFill>
            <a:srgbClr val="00D4FF">
              <a:alpha val="45000"/>
            </a:srgbClr>
          </a:solidFill>
          <a:ln w="12700">
            <a:solidFill>
              <a:srgbClr val="00D4FF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233172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Маркетинг и продажи (год)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2624328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899CC"/>
                </a:solidFill>
              </a:rPr>
              <a:t>Сайт, таргет, выставки МосБилд / Строй-Экспо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858000" y="2386584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0D4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400 000 ₽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365760" y="2962656"/>
            <a:ext cx="8412480" cy="566928"/>
          </a:xfrm>
          <a:prstGeom prst="rect">
            <a:avLst/>
          </a:prstGeom>
          <a:solidFill>
            <a:srgbClr val="111638"/>
          </a:solidFill>
          <a:ln w="12700">
            <a:solidFill>
              <a:srgbClr val="00E5A0">
                <a:alpha val="2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65760" y="2962656"/>
            <a:ext cx="64008" cy="566928"/>
          </a:xfrm>
          <a:prstGeom prst="rect">
            <a:avLst/>
          </a:prstGeom>
          <a:solidFill>
            <a:srgbClr val="00E5A0"/>
          </a:solidFill>
          <a:ln w="12700">
            <a:solidFill>
              <a:srgbClr val="00E5A0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29768" y="3364992"/>
            <a:ext cx="1252271" cy="91440"/>
          </a:xfrm>
          <a:prstGeom prst="rect">
            <a:avLst/>
          </a:prstGeom>
          <a:solidFill>
            <a:srgbClr val="00E5A0">
              <a:alpha val="45000"/>
            </a:srgbClr>
          </a:solidFill>
          <a:ln w="12700">
            <a:solidFill>
              <a:srgbClr val="00E5A0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2999232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Зарплата команды (6 мес.)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48640" y="3291840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899CC"/>
                </a:solidFill>
              </a:rPr>
              <a:t>Разработчик ПО + менеджер по продажам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858000" y="3054096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0E5A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450 000 ₽</a:t>
            </a:r>
            <a:endParaRPr lang="en-US" sz="1800" dirty="0"/>
          </a:p>
        </p:txBody>
      </p:sp>
      <p:sp>
        <p:nvSpPr>
          <p:cNvPr id="29" name="Shape 27"/>
          <p:cNvSpPr/>
          <p:nvPr/>
        </p:nvSpPr>
        <p:spPr>
          <a:xfrm>
            <a:off x="365760" y="3630168"/>
            <a:ext cx="8412480" cy="566928"/>
          </a:xfrm>
          <a:prstGeom prst="rect">
            <a:avLst/>
          </a:prstGeom>
          <a:solidFill>
            <a:srgbClr val="111638"/>
          </a:solidFill>
          <a:ln w="12700">
            <a:solidFill>
              <a:srgbClr val="FFAA00">
                <a:alpha val="2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65760" y="3630168"/>
            <a:ext cx="64008" cy="566928"/>
          </a:xfrm>
          <a:prstGeom prst="rect">
            <a:avLst/>
          </a:prstGeom>
          <a:solidFill>
            <a:srgbClr val="FFAA00"/>
          </a:solidFill>
          <a:ln w="12700">
            <a:solidFill>
              <a:srgbClr val="FFAA00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29768" y="4032504"/>
            <a:ext cx="417424" cy="91440"/>
          </a:xfrm>
          <a:prstGeom prst="rect">
            <a:avLst/>
          </a:prstGeom>
          <a:solidFill>
            <a:srgbClr val="FFAA00">
              <a:alpha val="45000"/>
            </a:srgbClr>
          </a:solidFill>
          <a:ln w="12700">
            <a:solidFill>
              <a:srgbClr val="FFAA00">
                <a:alpha val="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3666744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Патентование РИД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48640" y="395935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899CC"/>
                </a:solidFill>
              </a:rPr>
              <a:t>Защита интеллектуальной собственности UniDrive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6858000" y="3721608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FFAA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150 000 ₽</a:t>
            </a:r>
            <a:endParaRPr lang="en-US" sz="1800" dirty="0"/>
          </a:p>
        </p:txBody>
      </p:sp>
      <p:sp>
        <p:nvSpPr>
          <p:cNvPr id="35" name="Shape 33"/>
          <p:cNvSpPr/>
          <p:nvPr/>
        </p:nvSpPr>
        <p:spPr>
          <a:xfrm>
            <a:off x="365760" y="4297680"/>
            <a:ext cx="8412480" cy="566928"/>
          </a:xfrm>
          <a:prstGeom prst="rect">
            <a:avLst/>
          </a:prstGeom>
          <a:solidFill>
            <a:srgbClr val="111638"/>
          </a:solidFill>
          <a:ln w="12700">
            <a:solidFill>
              <a:srgbClr val="8899CC">
                <a:alpha val="25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65760" y="4297680"/>
            <a:ext cx="64008" cy="566928"/>
          </a:xfrm>
          <a:prstGeom prst="rect">
            <a:avLst/>
          </a:prstGeom>
          <a:solidFill>
            <a:srgbClr val="8899CC"/>
          </a:solidFill>
          <a:ln w="12700">
            <a:solidFill>
              <a:srgbClr val="8899CC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29768" y="4700016"/>
            <a:ext cx="584393" cy="91440"/>
          </a:xfrm>
          <a:prstGeom prst="rect">
            <a:avLst/>
          </a:prstGeom>
          <a:solidFill>
            <a:srgbClr val="8899CC">
              <a:alpha val="45000"/>
            </a:srgbClr>
          </a:solidFill>
          <a:ln w="12700">
            <a:solidFill>
              <a:srgbClr val="8899CC">
                <a:alpha val="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48640" y="4334256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Юридика + резерв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548640" y="4626864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899CC"/>
                </a:solidFill>
              </a:rPr>
              <a:t>Договоры, бухгалтерия, непредвиденные расходы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6858000" y="438912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8899C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200 000 ₽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1141450"/>
            <a:ext cx="3657600" cy="3657600"/>
          </a:xfrm>
          <a:prstGeom prst="ellipse">
            <a:avLst/>
          </a:prstGeom>
          <a:solidFill>
            <a:srgbClr val="A259FF">
              <a:alpha val="18000"/>
            </a:srgbClr>
          </a:solidFill>
          <a:ln w="12700">
            <a:solidFill>
              <a:srgbClr val="A259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3200400"/>
            <a:ext cx="2743200" cy="2743200"/>
          </a:xfrm>
          <a:prstGeom prst="ellipse">
            <a:avLst/>
          </a:prstGeom>
          <a:solidFill>
            <a:srgbClr val="4F6FFF">
              <a:alpha val="15000"/>
            </a:srgbClr>
          </a:solidFill>
          <a:ln w="12700">
            <a:solidFill>
              <a:srgbClr val="4F6FFF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0116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Экономика проекта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365760" y="82296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D4FF"/>
                </a:solidFill>
              </a:rPr>
              <a:t>Юнит-экономика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280160"/>
            <a:ext cx="4206240" cy="548640"/>
          </a:xfrm>
          <a:prstGeom prst="rect">
            <a:avLst/>
          </a:prstGeom>
          <a:solidFill>
            <a:srgbClr val="111638"/>
          </a:solidFill>
          <a:ln w="12700">
            <a:solidFill>
              <a:srgbClr val="00E5A0">
                <a:alpha val="3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37160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899CC"/>
                </a:solidFill>
              </a:rPr>
              <a:t>Цена продажи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743200" y="132588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00E5A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150 000 ₽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365760" y="1938528"/>
            <a:ext cx="4206240" cy="548640"/>
          </a:xfrm>
          <a:prstGeom prst="rect">
            <a:avLst/>
          </a:prstGeom>
          <a:solidFill>
            <a:srgbClr val="111638"/>
          </a:solidFill>
          <a:ln w="12700">
            <a:solidFill>
              <a:srgbClr val="A259FF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202996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899CC"/>
                </a:solidFill>
              </a:rPr>
              <a:t>Себестоимость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743200" y="198424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A259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50 000 ₽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365760" y="2596896"/>
            <a:ext cx="4206240" cy="548640"/>
          </a:xfrm>
          <a:prstGeom prst="rect">
            <a:avLst/>
          </a:prstGeom>
          <a:solidFill>
            <a:srgbClr val="111638"/>
          </a:solidFill>
          <a:ln w="12700">
            <a:solidFill>
              <a:srgbClr val="4F6FFF">
                <a:alpha val="3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2688336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899CC"/>
                </a:solidFill>
              </a:rPr>
              <a:t>Маржа с единицы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743200" y="2642616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4F6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100 000 ₽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365760" y="3255264"/>
            <a:ext cx="4206240" cy="548640"/>
          </a:xfrm>
          <a:prstGeom prst="rect">
            <a:avLst/>
          </a:prstGeom>
          <a:solidFill>
            <a:srgbClr val="111638"/>
          </a:solidFill>
          <a:ln w="12700">
            <a:solidFill>
              <a:srgbClr val="00D4FF">
                <a:alpha val="35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2920" y="3346704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899CC"/>
                </a:solidFill>
              </a:rPr>
              <a:t>Маржинальность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743200" y="3300984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00D4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200%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4633411" y="1744290"/>
            <a:ext cx="210776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D4FF"/>
                </a:solidFill>
              </a:rPr>
              <a:t>Точка безубыточности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324831" y="2162556"/>
            <a:ext cx="2628126" cy="731520"/>
          </a:xfrm>
          <a:prstGeom prst="rect">
            <a:avLst/>
          </a:prstGeom>
          <a:solidFill>
            <a:srgbClr val="111638"/>
          </a:solidFill>
          <a:ln w="12700">
            <a:solidFill>
              <a:srgbClr val="00E5A0">
                <a:alpha val="50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5347691" y="2041280"/>
            <a:ext cx="2582405" cy="824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E5A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26 продаж</a:t>
            </a:r>
            <a:endParaRPr lang="en-US" sz="32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8899CC"/>
                </a:solidFill>
              </a:rPr>
              <a:t>2 600 000 ₽ ÷ 100 000 ₽ маржи = 26 шт.</a:t>
            </a:r>
            <a:endParaRPr lang="en-US" sz="4000" dirty="0"/>
          </a:p>
        </p:txBody>
      </p:sp>
      <p:sp>
        <p:nvSpPr>
          <p:cNvPr id="21" name="Shape 19"/>
          <p:cNvSpPr/>
          <p:nvPr/>
        </p:nvSpPr>
        <p:spPr>
          <a:xfrm>
            <a:off x="4871505" y="3054096"/>
            <a:ext cx="1278610" cy="649224"/>
          </a:xfrm>
          <a:prstGeom prst="rect">
            <a:avLst/>
          </a:prstGeom>
          <a:solidFill>
            <a:srgbClr val="111638"/>
          </a:solidFill>
          <a:ln w="12700">
            <a:solidFill>
              <a:srgbClr val="4F6FFF">
                <a:alpha val="4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40580" y="2921508"/>
            <a:ext cx="1691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4F6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 мес.</a:t>
            </a:r>
            <a:endParaRPr lang="en-US" sz="22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8899CC"/>
                </a:solidFill>
              </a:rPr>
              <a:t>окупаемость</a:t>
            </a:r>
            <a:endParaRPr lang="en-US" sz="22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8899CC"/>
                </a:solidFill>
              </a:rPr>
              <a:t>инвестиций</a:t>
            </a:r>
            <a:endParaRPr lang="en-US" sz="2200" dirty="0"/>
          </a:p>
        </p:txBody>
      </p:sp>
      <p:sp>
        <p:nvSpPr>
          <p:cNvPr id="23" name="Shape 21"/>
          <p:cNvSpPr/>
          <p:nvPr/>
        </p:nvSpPr>
        <p:spPr>
          <a:xfrm>
            <a:off x="6267514" y="3017519"/>
            <a:ext cx="2602166" cy="756007"/>
          </a:xfrm>
          <a:prstGeom prst="rect">
            <a:avLst/>
          </a:prstGeom>
          <a:solidFill>
            <a:srgbClr val="111638"/>
          </a:solidFill>
          <a:ln w="12700">
            <a:solidFill>
              <a:srgbClr val="A259FF">
                <a:alpha val="4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67514" y="2962656"/>
            <a:ext cx="251072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A259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Выручка за год</a:t>
            </a:r>
            <a:endParaRPr lang="en-US" sz="22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8899CC"/>
                </a:solidFill>
              </a:rPr>
              <a:t>19,5 млн ₽</a:t>
            </a:r>
            <a:endParaRPr lang="en-US" sz="22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8899CC"/>
                </a:solidFill>
              </a:rPr>
              <a:t>прибыль 7,4 млн ₽</a:t>
            </a:r>
            <a:endParaRPr lang="en-US" sz="2200" dirty="0"/>
          </a:p>
        </p:txBody>
      </p:sp>
      <p:sp>
        <p:nvSpPr>
          <p:cNvPr id="25" name="Shape 23"/>
          <p:cNvSpPr/>
          <p:nvPr/>
        </p:nvSpPr>
        <p:spPr>
          <a:xfrm>
            <a:off x="365760" y="3931920"/>
            <a:ext cx="8412480" cy="1097280"/>
          </a:xfrm>
          <a:prstGeom prst="rect">
            <a:avLst/>
          </a:prstGeom>
          <a:solidFill>
            <a:srgbClr val="111638"/>
          </a:solidFill>
          <a:ln w="12700">
            <a:solidFill>
              <a:srgbClr val="4F6FFF">
                <a:alpha val="35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2920" y="3977640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D4FF"/>
                </a:solidFill>
              </a:rPr>
              <a:t>Финансовая модель (полная) — по QR-коду на экране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02920" y="4315968"/>
            <a:ext cx="8046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8D6FF"/>
                </a:solidFill>
              </a:rPr>
              <a:t>Рентабельность 38%  ·  Чистая прибыль год 1: 7 434 000 ₽  ·  Выручка год 1: 19 500 000 ₽  ·  АУСН 8%, страховые взносы = 0</a:t>
            </a:r>
            <a:endParaRPr lang="en-US" sz="115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4E4E81AD-5704-D1AC-0DC8-3F81FBE73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841" y="81417"/>
            <a:ext cx="1966839" cy="196683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2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3DAE30-4B05-ED79-5F3A-F23514895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632" y="741296"/>
            <a:ext cx="6172735" cy="43361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9B89646-DC62-E718-7E9E-7B40E5F1917E}"/>
              </a:ext>
            </a:extLst>
          </p:cNvPr>
          <p:cNvSpPr txBox="1"/>
          <p:nvPr/>
        </p:nvSpPr>
        <p:spPr>
          <a:xfrm>
            <a:off x="2686930" y="6074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0" i="0" dirty="0">
                <a:solidFill>
                  <a:srgbClr val="FAF9F5"/>
                </a:solidFill>
                <a:effectLst/>
                <a:latin typeface="Anthropic Sans"/>
              </a:rPr>
              <a:t>Финансовый план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09122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1097280"/>
            <a:ext cx="3657600" cy="3657600"/>
          </a:xfrm>
          <a:prstGeom prst="ellipse">
            <a:avLst/>
          </a:prstGeom>
          <a:solidFill>
            <a:srgbClr val="A259FF">
              <a:alpha val="18000"/>
            </a:srgbClr>
          </a:solidFill>
          <a:ln w="12700">
            <a:solidFill>
              <a:srgbClr val="A259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3200400"/>
            <a:ext cx="2743200" cy="2743200"/>
          </a:xfrm>
          <a:prstGeom prst="ellipse">
            <a:avLst/>
          </a:prstGeom>
          <a:solidFill>
            <a:srgbClr val="4F6FFF">
              <a:alpha val="15000"/>
            </a:srgbClr>
          </a:solidFill>
          <a:ln w="12700">
            <a:solidFill>
              <a:srgbClr val="4F6FFF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Масштабирование и партнёрства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822960"/>
            <a:ext cx="5029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D4FF"/>
                </a:solidFill>
              </a:rPr>
              <a:t>Одна платформа — тысячи применений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20040" y="1280160"/>
            <a:ext cx="1508760" cy="1143000"/>
          </a:xfrm>
          <a:prstGeom prst="rect">
            <a:avLst/>
          </a:prstGeom>
          <a:solidFill>
            <a:srgbClr val="111638"/>
          </a:solidFill>
          <a:ln w="12700">
            <a:solidFill>
              <a:srgbClr val="00E5A0">
                <a:alpha val="45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0040" y="1280160"/>
            <a:ext cx="1508760" cy="64008"/>
          </a:xfrm>
          <a:prstGeom prst="rect">
            <a:avLst/>
          </a:prstGeom>
          <a:solidFill>
            <a:srgbClr val="00E5A0"/>
          </a:solidFill>
          <a:ln w="12700">
            <a:solidFill>
              <a:srgbClr val="00E5A0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3192" y="1389888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E5A0"/>
                </a:solidFill>
              </a:rPr>
              <a:t>Штукатурные станции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93192" y="1920240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899CC"/>
                </a:solidFill>
              </a:rPr>
              <a:t>★ Первый выход на рынок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1920240" y="1280160"/>
            <a:ext cx="1508760" cy="1143000"/>
          </a:xfrm>
          <a:prstGeom prst="rect">
            <a:avLst/>
          </a:prstGeom>
          <a:solidFill>
            <a:srgbClr val="111638"/>
          </a:solidFill>
          <a:ln w="12700">
            <a:solidFill>
              <a:srgbClr val="4F6FFF">
                <a:alpha val="45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920240" y="1280160"/>
            <a:ext cx="1508760" cy="64008"/>
          </a:xfrm>
          <a:prstGeom prst="rect">
            <a:avLst/>
          </a:prstGeom>
          <a:solidFill>
            <a:srgbClr val="4F6FFF"/>
          </a:solidFill>
          <a:ln w="12700">
            <a:solidFill>
              <a:srgbClr val="4F6FF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993392" y="1389888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F6FFF"/>
                </a:solidFill>
              </a:rPr>
              <a:t>Плазморезы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993392" y="1920240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899CC"/>
                </a:solidFill>
              </a:rPr>
              <a:t>Управление резкой металла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520440" y="1280160"/>
            <a:ext cx="1508760" cy="1143000"/>
          </a:xfrm>
          <a:prstGeom prst="rect">
            <a:avLst/>
          </a:prstGeom>
          <a:solidFill>
            <a:srgbClr val="111638"/>
          </a:solidFill>
          <a:ln w="12700">
            <a:solidFill>
              <a:srgbClr val="A259FF">
                <a:alpha val="45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520440" y="1280160"/>
            <a:ext cx="1508760" cy="64008"/>
          </a:xfrm>
          <a:prstGeom prst="rect">
            <a:avLst/>
          </a:prstGeom>
          <a:solidFill>
            <a:srgbClr val="A259FF"/>
          </a:solidFill>
          <a:ln w="12700">
            <a:solidFill>
              <a:srgbClr val="A259FF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593592" y="1389888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259FF"/>
                </a:solidFill>
              </a:rPr>
              <a:t>Фрезерные станки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593592" y="1920240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899CC"/>
                </a:solidFill>
              </a:rPr>
              <a:t>Точная обработка деталей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20040" y="2560320"/>
            <a:ext cx="1508760" cy="1143000"/>
          </a:xfrm>
          <a:prstGeom prst="rect">
            <a:avLst/>
          </a:prstGeom>
          <a:solidFill>
            <a:srgbClr val="111638"/>
          </a:solidFill>
          <a:ln w="12700">
            <a:solidFill>
              <a:srgbClr val="00D4FF">
                <a:alpha val="45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20040" y="2560320"/>
            <a:ext cx="1508760" cy="64008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93192" y="2670048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D4FF"/>
                </a:solidFill>
              </a:rPr>
              <a:t>Сварочные аппараты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93192" y="3200400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899CC"/>
                </a:solidFill>
              </a:rPr>
              <a:t>Автоматическая сварка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1920240" y="2560320"/>
            <a:ext cx="1508760" cy="1143000"/>
          </a:xfrm>
          <a:prstGeom prst="rect">
            <a:avLst/>
          </a:prstGeom>
          <a:solidFill>
            <a:srgbClr val="111638"/>
          </a:solidFill>
          <a:ln w="12700">
            <a:solidFill>
              <a:srgbClr val="FFAA00">
                <a:alpha val="45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1920240" y="2560320"/>
            <a:ext cx="1508760" cy="64008"/>
          </a:xfrm>
          <a:prstGeom prst="rect">
            <a:avLst/>
          </a:prstGeom>
          <a:solidFill>
            <a:srgbClr val="FFAA00"/>
          </a:solidFill>
          <a:ln w="12700">
            <a:solidFill>
              <a:srgbClr val="FFAA00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993392" y="2670048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AA00"/>
                </a:solidFill>
              </a:rPr>
              <a:t>Деревообработка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FFAA00"/>
                </a:solidFill>
              </a:rPr>
              <a:t>(ПДПУ-600 и др.)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993392" y="3200400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899CC"/>
                </a:solidFill>
              </a:rPr>
              <a:t>С этого началась наша история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520440" y="2560320"/>
            <a:ext cx="1508760" cy="1143000"/>
          </a:xfrm>
          <a:prstGeom prst="rect">
            <a:avLst/>
          </a:prstGeom>
          <a:solidFill>
            <a:srgbClr val="111638"/>
          </a:solidFill>
          <a:ln w="12700">
            <a:solidFill>
              <a:srgbClr val="4F6FFF">
                <a:alpha val="45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3520440" y="2560320"/>
            <a:ext cx="1508760" cy="64008"/>
          </a:xfrm>
          <a:prstGeom prst="rect">
            <a:avLst/>
          </a:prstGeom>
          <a:solidFill>
            <a:srgbClr val="4F6FFF"/>
          </a:solidFill>
          <a:ln w="12700">
            <a:solidFill>
              <a:srgbClr val="4F6FFF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593592" y="2670048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F6FFF"/>
                </a:solidFill>
              </a:rPr>
              <a:t>Покраска / нанесение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4F6FFF"/>
                </a:solidFill>
              </a:rPr>
              <a:t>грунтовки, шпаклёвки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593592" y="3200400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899CC"/>
                </a:solidFill>
              </a:rPr>
              <a:t>Одна платформа — разные насадки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5120640" y="822960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D4FF"/>
                </a:solidFill>
              </a:rPr>
              <a:t>Партнёрская модель</a:t>
            </a:r>
            <a:endParaRPr lang="en-US" sz="1500" dirty="0"/>
          </a:p>
        </p:txBody>
      </p:sp>
      <p:sp>
        <p:nvSpPr>
          <p:cNvPr id="31" name="Shape 29"/>
          <p:cNvSpPr/>
          <p:nvPr/>
        </p:nvSpPr>
        <p:spPr>
          <a:xfrm>
            <a:off x="5074920" y="1280160"/>
            <a:ext cx="3749040" cy="1143000"/>
          </a:xfrm>
          <a:prstGeom prst="rect">
            <a:avLst/>
          </a:prstGeom>
          <a:solidFill>
            <a:srgbClr val="111638"/>
          </a:solidFill>
          <a:ln w="12700">
            <a:solidFill>
              <a:srgbClr val="00E5A0">
                <a:alpha val="45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5212080" y="1371600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E5A0"/>
                </a:solidFill>
              </a:rPr>
              <a:t>Производители станков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212080" y="1719072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6FF"/>
                </a:solidFill>
              </a:rPr>
              <a:t>Продают наш блок как апгрейд к своей технике — увеличивают средний чек, мы получаем масштаб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5074920" y="2542032"/>
            <a:ext cx="3749040" cy="1143000"/>
          </a:xfrm>
          <a:prstGeom prst="rect">
            <a:avLst/>
          </a:prstGeom>
          <a:solidFill>
            <a:srgbClr val="111638"/>
          </a:solidFill>
          <a:ln w="12700">
            <a:solidFill>
              <a:srgbClr val="4F6FFF">
                <a:alpha val="45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5212080" y="2633472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F6FFF"/>
                </a:solidFill>
              </a:rPr>
              <a:t>Дилеры стройоборудования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5212080" y="2980944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6FF"/>
                </a:solidFill>
              </a:rPr>
              <a:t>Региональные сети с готовой базой клиентов. Комиссия за каждую продажу без найма продавцов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1828800" y="3803904"/>
            <a:ext cx="6995160" cy="1143000"/>
          </a:xfrm>
          <a:prstGeom prst="rect">
            <a:avLst/>
          </a:prstGeom>
          <a:solidFill>
            <a:srgbClr val="111638"/>
          </a:solidFill>
          <a:ln w="12700">
            <a:solidFill>
              <a:srgbClr val="A259FF">
                <a:alpha val="45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2462400" y="3895344"/>
            <a:ext cx="622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A259FF"/>
                </a:solidFill>
              </a:rPr>
              <a:t>SaaS-подписка на ПО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4340880" y="3828096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6FF"/>
                </a:solidFill>
              </a:rPr>
              <a:t>Обновления ИИ-модулей: 15 000–20 000 ₽/год. При 500 клиентах — доп. выручка 10 млн ₽/год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2495639" y="-1276350"/>
            <a:ext cx="3621326" cy="3621326"/>
          </a:xfrm>
          <a:custGeom>
            <a:avLst/>
            <a:gdLst/>
            <a:ahLst/>
            <a:cxnLst/>
            <a:rect l="l" t="t" r="r" b="b"/>
            <a:pathLst>
              <a:path w="7242652" h="7242652">
                <a:moveTo>
                  <a:pt x="0" y="0"/>
                </a:moveTo>
                <a:lnTo>
                  <a:pt x="7242652" y="0"/>
                </a:lnTo>
                <a:lnTo>
                  <a:pt x="7242652" y="7242652"/>
                </a:lnTo>
                <a:lnTo>
                  <a:pt x="0" y="72426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4" name="Freeform 4"/>
          <p:cNvSpPr/>
          <p:nvPr/>
        </p:nvSpPr>
        <p:spPr>
          <a:xfrm rot="-10618190">
            <a:off x="-495431" y="3199449"/>
            <a:ext cx="1242585" cy="2249022"/>
          </a:xfrm>
          <a:custGeom>
            <a:avLst/>
            <a:gdLst/>
            <a:ahLst/>
            <a:cxnLst/>
            <a:rect l="l" t="t" r="r" b="b"/>
            <a:pathLst>
              <a:path w="2485169" h="4498043">
                <a:moveTo>
                  <a:pt x="0" y="0"/>
                </a:moveTo>
                <a:lnTo>
                  <a:pt x="2485168" y="0"/>
                </a:lnTo>
                <a:lnTo>
                  <a:pt x="2485168" y="4498042"/>
                </a:lnTo>
                <a:lnTo>
                  <a:pt x="0" y="44980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5" name="TextBox 5"/>
          <p:cNvSpPr txBox="1"/>
          <p:nvPr/>
        </p:nvSpPr>
        <p:spPr>
          <a:xfrm>
            <a:off x="685800" y="230199"/>
            <a:ext cx="3621326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5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Текущие</a:t>
            </a:r>
            <a:r>
              <a:rPr lang="en-US" sz="35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35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результаты</a:t>
            </a:r>
            <a:endParaRPr lang="en-US" sz="3500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85800" y="1531832"/>
            <a:ext cx="4910614" cy="28571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47675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Выиграли</a:t>
            </a: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студенческий</a:t>
            </a: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старта</a:t>
            </a:r>
            <a:r>
              <a:rPr lang="ru-RU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</a:t>
            </a:r>
            <a:endParaRPr lang="en-US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447675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Собрали</a:t>
            </a: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универсальный</a:t>
            </a: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блок</a:t>
            </a: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управления</a:t>
            </a:r>
            <a:endParaRPr lang="en-US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447675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Сделали </a:t>
            </a: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прототип</a:t>
            </a: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штукатурной</a:t>
            </a: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станции</a:t>
            </a:r>
            <a:endParaRPr lang="en-US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447675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Сделали </a:t>
            </a: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макет</a:t>
            </a: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сайта</a:t>
            </a:r>
            <a:r>
              <a:rPr lang="ru-RU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и сам сайт</a:t>
            </a: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</a:p>
          <a:p>
            <a:pPr marL="447675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Провели</a:t>
            </a: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углубленный</a:t>
            </a: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анализ</a:t>
            </a: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целевой</a:t>
            </a: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аудитории</a:t>
            </a: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на </a:t>
            </a: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предмет</a:t>
            </a:r>
            <a:r>
              <a:rPr lang="en-US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востребованности</a:t>
            </a:r>
            <a:endParaRPr lang="ru-RU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pic>
        <p:nvPicPr>
          <p:cNvPr id="7" name="прототип унидрайв.mp4">
            <a:hlinkClick r:id="" action="ppaction://media"/>
            <a:extLst>
              <a:ext uri="{FF2B5EF4-FFF2-40B4-BE49-F238E27FC236}">
                <a16:creationId xmlns:a16="http://schemas.microsoft.com/office/drawing/2014/main" id="{9E467D73-ADEC-A5BE-153C-EA94B6529C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91221" y="5603"/>
            <a:ext cx="3452780" cy="5323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732924" y="-2021515"/>
            <a:ext cx="4043030" cy="4043030"/>
          </a:xfrm>
          <a:custGeom>
            <a:avLst/>
            <a:gdLst/>
            <a:ahLst/>
            <a:cxnLst/>
            <a:rect l="l" t="t" r="r" b="b"/>
            <a:pathLst>
              <a:path w="8086060" h="8086060">
                <a:moveTo>
                  <a:pt x="0" y="0"/>
                </a:moveTo>
                <a:lnTo>
                  <a:pt x="8086061" y="0"/>
                </a:lnTo>
                <a:lnTo>
                  <a:pt x="8086061" y="8086060"/>
                </a:lnTo>
                <a:lnTo>
                  <a:pt x="0" y="80860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3" name="Freeform 3"/>
          <p:cNvSpPr/>
          <p:nvPr/>
        </p:nvSpPr>
        <p:spPr>
          <a:xfrm rot="5400000">
            <a:off x="5964408" y="224633"/>
            <a:ext cx="6359185" cy="4694235"/>
          </a:xfrm>
          <a:custGeom>
            <a:avLst/>
            <a:gdLst/>
            <a:ahLst/>
            <a:cxnLst/>
            <a:rect l="l" t="t" r="r" b="b"/>
            <a:pathLst>
              <a:path w="12718369" h="9388469">
                <a:moveTo>
                  <a:pt x="0" y="0"/>
                </a:moveTo>
                <a:lnTo>
                  <a:pt x="12718368" y="0"/>
                </a:lnTo>
                <a:lnTo>
                  <a:pt x="12718368" y="9388468"/>
                </a:lnTo>
                <a:lnTo>
                  <a:pt x="0" y="93884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4" name="Freeform 4"/>
          <p:cNvSpPr/>
          <p:nvPr/>
        </p:nvSpPr>
        <p:spPr>
          <a:xfrm>
            <a:off x="-827182" y="-1254333"/>
            <a:ext cx="2683064" cy="2508665"/>
          </a:xfrm>
          <a:custGeom>
            <a:avLst/>
            <a:gdLst/>
            <a:ahLst/>
            <a:cxnLst/>
            <a:rect l="l" t="t" r="r" b="b"/>
            <a:pathLst>
              <a:path w="5366128" h="5017329">
                <a:moveTo>
                  <a:pt x="0" y="0"/>
                </a:moveTo>
                <a:lnTo>
                  <a:pt x="5366128" y="0"/>
                </a:lnTo>
                <a:lnTo>
                  <a:pt x="5366128" y="5017330"/>
                </a:lnTo>
                <a:lnTo>
                  <a:pt x="0" y="50173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5" name="Freeform 5"/>
          <p:cNvSpPr/>
          <p:nvPr/>
        </p:nvSpPr>
        <p:spPr>
          <a:xfrm>
            <a:off x="6523739" y="905294"/>
            <a:ext cx="2366751" cy="2629693"/>
          </a:xfrm>
          <a:custGeom>
            <a:avLst/>
            <a:gdLst/>
            <a:ahLst/>
            <a:cxnLst/>
            <a:rect l="l" t="t" r="r" b="b"/>
            <a:pathLst>
              <a:path w="5193975" h="6192880">
                <a:moveTo>
                  <a:pt x="0" y="0"/>
                </a:moveTo>
                <a:lnTo>
                  <a:pt x="5193975" y="0"/>
                </a:lnTo>
                <a:lnTo>
                  <a:pt x="5193975" y="6192880"/>
                </a:lnTo>
                <a:lnTo>
                  <a:pt x="0" y="619288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6867" t="-31069" r="-27274" b="-6828"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6" name="TextBox 6"/>
          <p:cNvSpPr txBox="1"/>
          <p:nvPr/>
        </p:nvSpPr>
        <p:spPr>
          <a:xfrm>
            <a:off x="3109946" y="552643"/>
            <a:ext cx="3600032" cy="1300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33"/>
              </a:lnSpc>
            </a:pPr>
            <a:r>
              <a:rPr lang="en-US" sz="380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Спасибо за внимание!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86318" y="3406429"/>
            <a:ext cx="3600032" cy="1521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Идиева Хамида Саидвалиевна</a:t>
            </a:r>
          </a:p>
          <a:p>
            <a:pPr>
              <a:lnSpc>
                <a:spcPts val="1719"/>
              </a:lnSpc>
            </a:pPr>
            <a:endParaRPr lang="en-US" sz="20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>
              <a:lnSpc>
                <a:spcPts val="1719"/>
              </a:lnSpc>
            </a:pPr>
            <a:r>
              <a:rPr lang="en-US" sz="2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+7 (995) 332-86-36</a:t>
            </a:r>
            <a:endParaRPr lang="ru-RU" sz="20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>
              <a:lnSpc>
                <a:spcPts val="1719"/>
              </a:lnSpc>
            </a:pPr>
            <a:endParaRPr lang="en-US" sz="20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>
              <a:lnSpc>
                <a:spcPts val="1719"/>
              </a:lnSpc>
            </a:pPr>
            <a:r>
              <a:rPr lang="en-US" sz="2700" dirty="0">
                <a:solidFill>
                  <a:schemeClr val="bg1"/>
                </a:solidFill>
              </a:rPr>
              <a:t>UniDrive.25@yandex.ru</a:t>
            </a:r>
            <a:endParaRPr lang="en-US" sz="2700" dirty="0">
              <a:solidFill>
                <a:schemeClr val="bg1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3D46B3E7-E8C0-8615-674F-1932C32B64D6}"/>
              </a:ext>
            </a:extLst>
          </p:cNvPr>
          <p:cNvSpPr/>
          <p:nvPr/>
        </p:nvSpPr>
        <p:spPr>
          <a:xfrm>
            <a:off x="1600200" y="2304521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00D4FF"/>
                </a:solidFill>
              </a:rPr>
              <a:t>UniDrive — мозг для станков, </a:t>
            </a:r>
            <a:endParaRPr lang="ru-RU" sz="1800" i="1" dirty="0">
              <a:solidFill>
                <a:srgbClr val="00D4FF"/>
              </a:solidFill>
            </a:endParaRPr>
          </a:p>
          <a:p>
            <a:pPr marL="0" indent="0" algn="ctr">
              <a:buNone/>
            </a:pPr>
            <a:r>
              <a:rPr lang="en-US" sz="1800" i="1" dirty="0" err="1">
                <a:solidFill>
                  <a:srgbClr val="00D4FF"/>
                </a:solidFill>
              </a:rPr>
              <a:t>которые</a:t>
            </a:r>
            <a:r>
              <a:rPr lang="en-US" sz="1800" i="1" dirty="0">
                <a:solidFill>
                  <a:srgbClr val="00D4FF"/>
                </a:solidFill>
              </a:rPr>
              <a:t> </a:t>
            </a:r>
            <a:r>
              <a:rPr lang="en-US" sz="1800" i="1" dirty="0" err="1">
                <a:solidFill>
                  <a:srgbClr val="00D4FF"/>
                </a:solidFill>
              </a:rPr>
              <a:t>уже</a:t>
            </a:r>
            <a:r>
              <a:rPr lang="en-US" sz="1800" i="1" dirty="0">
                <a:solidFill>
                  <a:srgbClr val="00D4FF"/>
                </a:solidFill>
              </a:rPr>
              <a:t> </a:t>
            </a:r>
            <a:r>
              <a:rPr lang="ru-RU" sz="1800" i="1" dirty="0">
                <a:solidFill>
                  <a:srgbClr val="00D4FF"/>
                </a:solidFill>
              </a:rPr>
              <a:t>существуют</a:t>
            </a:r>
            <a:endParaRPr lang="en-US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44033A-31FB-A9A8-BFE7-01C9DCDE5678}"/>
              </a:ext>
            </a:extLst>
          </p:cNvPr>
          <p:cNvSpPr txBox="1"/>
          <p:nvPr/>
        </p:nvSpPr>
        <p:spPr>
          <a:xfrm>
            <a:off x="3638690" y="4281861"/>
            <a:ext cx="71137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00D4FF"/>
                </a:solidFill>
              </a:rPr>
              <a:t>MVP </a:t>
            </a:r>
            <a:r>
              <a:rPr lang="en-US" sz="1800" dirty="0" err="1">
                <a:solidFill>
                  <a:srgbClr val="00D4FF"/>
                </a:solidFill>
              </a:rPr>
              <a:t>готов</a:t>
            </a:r>
            <a:r>
              <a:rPr lang="en-US" sz="1800" dirty="0">
                <a:solidFill>
                  <a:srgbClr val="00D4FF"/>
                </a:solidFill>
              </a:rPr>
              <a:t>  ·  </a:t>
            </a:r>
            <a:r>
              <a:rPr lang="en-US" sz="1800" dirty="0" err="1">
                <a:solidFill>
                  <a:srgbClr val="00D4FF"/>
                </a:solidFill>
              </a:rPr>
              <a:t>Прототип</a:t>
            </a:r>
            <a:r>
              <a:rPr lang="en-US" sz="1800" dirty="0">
                <a:solidFill>
                  <a:srgbClr val="00D4FF"/>
                </a:solidFill>
              </a:rPr>
              <a:t> </a:t>
            </a:r>
            <a:r>
              <a:rPr lang="en-US" sz="1800" dirty="0" err="1">
                <a:solidFill>
                  <a:srgbClr val="00D4FF"/>
                </a:solidFill>
              </a:rPr>
              <a:t>испытан</a:t>
            </a:r>
            <a:r>
              <a:rPr lang="en-US" sz="1800" dirty="0">
                <a:solidFill>
                  <a:srgbClr val="00D4FF"/>
                </a:solidFill>
              </a:rPr>
              <a:t>  ·  </a:t>
            </a:r>
            <a:endParaRPr lang="ru-RU" sz="1800" dirty="0">
              <a:solidFill>
                <a:srgbClr val="00D4FF"/>
              </a:solidFill>
            </a:endParaRPr>
          </a:p>
          <a:p>
            <a:pPr marL="0" indent="0" algn="ctr">
              <a:buNone/>
            </a:pPr>
            <a:r>
              <a:rPr lang="en-US" sz="1800" dirty="0" err="1">
                <a:solidFill>
                  <a:srgbClr val="00D4FF"/>
                </a:solidFill>
              </a:rPr>
              <a:t>Ищем</a:t>
            </a:r>
            <a:r>
              <a:rPr lang="en-US" sz="1800" dirty="0">
                <a:solidFill>
                  <a:srgbClr val="00D4FF"/>
                </a:solidFill>
              </a:rPr>
              <a:t> </a:t>
            </a:r>
            <a:r>
              <a:rPr lang="en-US" sz="1800" dirty="0" err="1">
                <a:solidFill>
                  <a:srgbClr val="00D4FF"/>
                </a:solidFill>
              </a:rPr>
              <a:t>инвестора</a:t>
            </a:r>
            <a:r>
              <a:rPr lang="en-US" sz="1800" dirty="0">
                <a:solidFill>
                  <a:srgbClr val="00D4FF"/>
                </a:solidFill>
              </a:rPr>
              <a:t> и </a:t>
            </a:r>
            <a:r>
              <a:rPr lang="en-US" sz="1800" dirty="0" err="1">
                <a:solidFill>
                  <a:srgbClr val="00D4FF"/>
                </a:solidFill>
              </a:rPr>
              <a:t>партнёров</a:t>
            </a:r>
            <a:endParaRPr lang="en-US" sz="2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62F4B10-4D5A-FAD3-DF75-F7E6C118F3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6319" y="1353600"/>
            <a:ext cx="1926490" cy="19264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85954C-8059-8724-CAE6-DBE05BD48219}"/>
              </a:ext>
            </a:extLst>
          </p:cNvPr>
          <p:cNvSpPr txBox="1"/>
          <p:nvPr/>
        </p:nvSpPr>
        <p:spPr>
          <a:xfrm>
            <a:off x="2109787" y="1856936"/>
            <a:ext cx="492442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>
                <a:solidFill>
                  <a:schemeClr val="bg1"/>
                </a:solidFill>
              </a:rPr>
              <a:t>Приложения</a:t>
            </a:r>
          </a:p>
        </p:txBody>
      </p:sp>
    </p:spTree>
    <p:extLst>
      <p:ext uri="{BB962C8B-B14F-4D97-AF65-F5344CB8AC3E}">
        <p14:creationId xmlns:p14="http://schemas.microsoft.com/office/powerpoint/2010/main" val="2814266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01732" y="-3108176"/>
            <a:ext cx="4904268" cy="4904268"/>
          </a:xfrm>
          <a:custGeom>
            <a:avLst/>
            <a:gdLst/>
            <a:ahLst/>
            <a:cxnLst/>
            <a:rect l="l" t="t" r="r" b="b"/>
            <a:pathLst>
              <a:path w="9808535" h="9808535">
                <a:moveTo>
                  <a:pt x="0" y="0"/>
                </a:moveTo>
                <a:lnTo>
                  <a:pt x="9808535" y="0"/>
                </a:lnTo>
                <a:lnTo>
                  <a:pt x="9808535" y="9808535"/>
                </a:lnTo>
                <a:lnTo>
                  <a:pt x="0" y="98085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3" name="Freeform 3"/>
          <p:cNvSpPr/>
          <p:nvPr/>
        </p:nvSpPr>
        <p:spPr>
          <a:xfrm>
            <a:off x="5993234" y="2229939"/>
            <a:ext cx="4078063" cy="4078063"/>
          </a:xfrm>
          <a:custGeom>
            <a:avLst/>
            <a:gdLst/>
            <a:ahLst/>
            <a:cxnLst/>
            <a:rect l="l" t="t" r="r" b="b"/>
            <a:pathLst>
              <a:path w="8156125" h="8156125">
                <a:moveTo>
                  <a:pt x="0" y="0"/>
                </a:moveTo>
                <a:lnTo>
                  <a:pt x="8156124" y="0"/>
                </a:lnTo>
                <a:lnTo>
                  <a:pt x="8156124" y="8156124"/>
                </a:lnTo>
                <a:lnTo>
                  <a:pt x="0" y="81561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4" name="Freeform 4"/>
          <p:cNvSpPr/>
          <p:nvPr/>
        </p:nvSpPr>
        <p:spPr>
          <a:xfrm>
            <a:off x="-2068705" y="3303497"/>
            <a:ext cx="4904268" cy="4904268"/>
          </a:xfrm>
          <a:custGeom>
            <a:avLst/>
            <a:gdLst/>
            <a:ahLst/>
            <a:cxnLst/>
            <a:rect l="l" t="t" r="r" b="b"/>
            <a:pathLst>
              <a:path w="9808535" h="9808535">
                <a:moveTo>
                  <a:pt x="0" y="0"/>
                </a:moveTo>
                <a:lnTo>
                  <a:pt x="9808535" y="0"/>
                </a:lnTo>
                <a:lnTo>
                  <a:pt x="9808535" y="9808535"/>
                </a:lnTo>
                <a:lnTo>
                  <a:pt x="0" y="98085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5" name="TextBox 5"/>
          <p:cNvSpPr txBox="1"/>
          <p:nvPr/>
        </p:nvSpPr>
        <p:spPr>
          <a:xfrm>
            <a:off x="514351" y="1485402"/>
            <a:ext cx="5076128" cy="1373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600"/>
              </a:lnSpc>
            </a:pPr>
            <a:r>
              <a:rPr lang="en-US" sz="4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NeuroUniDrive Plaster Pro</a:t>
            </a:r>
          </a:p>
        </p:txBody>
      </p:sp>
      <p:sp>
        <p:nvSpPr>
          <p:cNvPr id="6" name="Freeform 6"/>
          <p:cNvSpPr/>
          <p:nvPr/>
        </p:nvSpPr>
        <p:spPr>
          <a:xfrm>
            <a:off x="1516451" y="514350"/>
            <a:ext cx="943828" cy="361785"/>
          </a:xfrm>
          <a:custGeom>
            <a:avLst/>
            <a:gdLst/>
            <a:ahLst/>
            <a:cxnLst/>
            <a:rect l="l" t="t" r="r" b="b"/>
            <a:pathLst>
              <a:path w="1887655" h="723570">
                <a:moveTo>
                  <a:pt x="0" y="0"/>
                </a:moveTo>
                <a:lnTo>
                  <a:pt x="1887654" y="0"/>
                </a:lnTo>
                <a:lnTo>
                  <a:pt x="1887654" y="723570"/>
                </a:lnTo>
                <a:lnTo>
                  <a:pt x="0" y="7235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7" name="Freeform 7"/>
          <p:cNvSpPr/>
          <p:nvPr/>
        </p:nvSpPr>
        <p:spPr>
          <a:xfrm>
            <a:off x="2603153" y="514350"/>
            <a:ext cx="464820" cy="361785"/>
          </a:xfrm>
          <a:custGeom>
            <a:avLst/>
            <a:gdLst/>
            <a:ahLst/>
            <a:cxnLst/>
            <a:rect l="l" t="t" r="r" b="b"/>
            <a:pathLst>
              <a:path w="929640" h="723570">
                <a:moveTo>
                  <a:pt x="0" y="0"/>
                </a:moveTo>
                <a:lnTo>
                  <a:pt x="929640" y="0"/>
                </a:lnTo>
                <a:lnTo>
                  <a:pt x="929640" y="723570"/>
                </a:lnTo>
                <a:lnTo>
                  <a:pt x="0" y="7235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8" name="Freeform 8"/>
          <p:cNvSpPr/>
          <p:nvPr/>
        </p:nvSpPr>
        <p:spPr>
          <a:xfrm>
            <a:off x="514350" y="514350"/>
            <a:ext cx="364155" cy="407387"/>
          </a:xfrm>
          <a:custGeom>
            <a:avLst/>
            <a:gdLst/>
            <a:ahLst/>
            <a:cxnLst/>
            <a:rect l="l" t="t" r="r" b="b"/>
            <a:pathLst>
              <a:path w="728309" h="814774">
                <a:moveTo>
                  <a:pt x="0" y="0"/>
                </a:moveTo>
                <a:lnTo>
                  <a:pt x="728309" y="0"/>
                </a:lnTo>
                <a:lnTo>
                  <a:pt x="728309" y="814774"/>
                </a:lnTo>
                <a:lnTo>
                  <a:pt x="0" y="81477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9" name="TextBox 9"/>
          <p:cNvSpPr txBox="1"/>
          <p:nvPr/>
        </p:nvSpPr>
        <p:spPr>
          <a:xfrm>
            <a:off x="269023" y="4182841"/>
            <a:ext cx="2653585" cy="672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11"/>
              </a:lnSpc>
            </a:pPr>
            <a:r>
              <a:rPr lang="en-US" sz="1293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Идиева Хамида Саидвалиевна</a:t>
            </a:r>
          </a:p>
          <a:p>
            <a:pPr>
              <a:lnSpc>
                <a:spcPts val="1811"/>
              </a:lnSpc>
            </a:pPr>
            <a:r>
              <a:rPr lang="en-US" sz="1293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+79953328636</a:t>
            </a:r>
          </a:p>
          <a:p>
            <a:pPr>
              <a:lnSpc>
                <a:spcPts val="1811"/>
              </a:lnSpc>
            </a:pPr>
            <a:r>
              <a:rPr lang="en-US" sz="1293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ООО «УниДрайв»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21661" y="624381"/>
            <a:ext cx="452215" cy="171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"/>
              </a:lnSpc>
            </a:pPr>
            <a:r>
              <a:rPr lang="en-US" sz="500" spc="-38" dirty="0">
                <a:solidFill>
                  <a:srgbClr val="B4B4B4"/>
                </a:solidFill>
                <a:latin typeface="Aileron"/>
                <a:ea typeface="Aileron"/>
                <a:cs typeface="Aileron"/>
                <a:sym typeface="Aileron"/>
              </a:rPr>
              <a:t>МИНОБРНАУКИ </a:t>
            </a:r>
          </a:p>
          <a:p>
            <a:pPr>
              <a:lnSpc>
                <a:spcPts val="700"/>
              </a:lnSpc>
              <a:spcBef>
                <a:spcPct val="0"/>
              </a:spcBef>
            </a:pPr>
            <a:r>
              <a:rPr lang="en-US" sz="500" spc="-38" dirty="0">
                <a:solidFill>
                  <a:srgbClr val="B4B4B4"/>
                </a:solidFill>
                <a:latin typeface="Aileron"/>
                <a:ea typeface="Aileron"/>
                <a:cs typeface="Aileron"/>
                <a:sym typeface="Aileron"/>
              </a:rPr>
              <a:t>РОССИИ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3356184" y="1631120"/>
            <a:ext cx="5787817" cy="3512380"/>
            <a:chOff x="0" y="0"/>
            <a:chExt cx="19222479" cy="1166530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222465" cy="11665331"/>
            </a:xfrm>
            <a:custGeom>
              <a:avLst/>
              <a:gdLst/>
              <a:ahLst/>
              <a:cxnLst/>
              <a:rect l="l" t="t" r="r" b="b"/>
              <a:pathLst>
                <a:path w="19222465" h="11665331">
                  <a:moveTo>
                    <a:pt x="0" y="0"/>
                  </a:moveTo>
                  <a:lnTo>
                    <a:pt x="19222465" y="0"/>
                  </a:lnTo>
                  <a:lnTo>
                    <a:pt x="19222465" y="11665331"/>
                  </a:lnTo>
                  <a:lnTo>
                    <a:pt x="0" y="11665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ru-TJ" sz="9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7895FDB-2E66-5724-1F4F-BABD6D32AA0B}"/>
              </a:ext>
            </a:extLst>
          </p:cNvPr>
          <p:cNvSpPr txBox="1"/>
          <p:nvPr/>
        </p:nvSpPr>
        <p:spPr>
          <a:xfrm>
            <a:off x="197107" y="3096838"/>
            <a:ext cx="38694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Блок управления для автоматизации </a:t>
            </a:r>
          </a:p>
          <a:p>
            <a:r>
              <a:rPr lang="ru-RU" dirty="0">
                <a:solidFill>
                  <a:schemeClr val="bg1"/>
                </a:solidFill>
              </a:rPr>
              <a:t>штукатурных станций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28053" y="-813009"/>
            <a:ext cx="4498043" cy="4498043"/>
          </a:xfrm>
          <a:custGeom>
            <a:avLst/>
            <a:gdLst/>
            <a:ahLst/>
            <a:cxnLst/>
            <a:rect l="l" t="t" r="r" b="b"/>
            <a:pathLst>
              <a:path w="8996085" h="8996085">
                <a:moveTo>
                  <a:pt x="0" y="0"/>
                </a:moveTo>
                <a:lnTo>
                  <a:pt x="8996085" y="0"/>
                </a:lnTo>
                <a:lnTo>
                  <a:pt x="8996085" y="8996085"/>
                </a:lnTo>
                <a:lnTo>
                  <a:pt x="0" y="8996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3" name="Freeform 3"/>
          <p:cNvSpPr/>
          <p:nvPr/>
        </p:nvSpPr>
        <p:spPr>
          <a:xfrm>
            <a:off x="-1594649" y="-1086148"/>
            <a:ext cx="3621326" cy="3621326"/>
          </a:xfrm>
          <a:custGeom>
            <a:avLst/>
            <a:gdLst/>
            <a:ahLst/>
            <a:cxnLst/>
            <a:rect l="l" t="t" r="r" b="b"/>
            <a:pathLst>
              <a:path w="7242652" h="7242652">
                <a:moveTo>
                  <a:pt x="0" y="0"/>
                </a:moveTo>
                <a:lnTo>
                  <a:pt x="7242652" y="0"/>
                </a:lnTo>
                <a:lnTo>
                  <a:pt x="7242652" y="7242652"/>
                </a:lnTo>
                <a:lnTo>
                  <a:pt x="0" y="72426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4" name="Freeform 4"/>
          <p:cNvSpPr/>
          <p:nvPr/>
        </p:nvSpPr>
        <p:spPr>
          <a:xfrm rot="-10618190">
            <a:off x="-577779" y="3160726"/>
            <a:ext cx="1242585" cy="2249022"/>
          </a:xfrm>
          <a:custGeom>
            <a:avLst/>
            <a:gdLst/>
            <a:ahLst/>
            <a:cxnLst/>
            <a:rect l="l" t="t" r="r" b="b"/>
            <a:pathLst>
              <a:path w="2485169" h="4498043">
                <a:moveTo>
                  <a:pt x="0" y="0"/>
                </a:moveTo>
                <a:lnTo>
                  <a:pt x="2485168" y="0"/>
                </a:lnTo>
                <a:lnTo>
                  <a:pt x="2485168" y="4498042"/>
                </a:lnTo>
                <a:lnTo>
                  <a:pt x="0" y="44980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grpSp>
        <p:nvGrpSpPr>
          <p:cNvPr id="5" name="Group 5"/>
          <p:cNvGrpSpPr/>
          <p:nvPr/>
        </p:nvGrpSpPr>
        <p:grpSpPr>
          <a:xfrm>
            <a:off x="514350" y="3454745"/>
            <a:ext cx="4860870" cy="1463839"/>
            <a:chOff x="0" y="0"/>
            <a:chExt cx="12962319" cy="3903571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6182264" cy="3903571"/>
              <a:chOff x="0" y="0"/>
              <a:chExt cx="2296543" cy="14500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296543" cy="1450070"/>
              </a:xfrm>
              <a:custGeom>
                <a:avLst/>
                <a:gdLst/>
                <a:ahLst/>
                <a:cxnLst/>
                <a:rect l="l" t="t" r="r" b="b"/>
                <a:pathLst>
                  <a:path w="2296543" h="1450070">
                    <a:moveTo>
                      <a:pt x="38067" y="0"/>
                    </a:moveTo>
                    <a:lnTo>
                      <a:pt x="2258476" y="0"/>
                    </a:lnTo>
                    <a:cubicBezTo>
                      <a:pt x="2268572" y="0"/>
                      <a:pt x="2278255" y="4011"/>
                      <a:pt x="2285393" y="11150"/>
                    </a:cubicBezTo>
                    <a:cubicBezTo>
                      <a:pt x="2292532" y="18288"/>
                      <a:pt x="2296543" y="27971"/>
                      <a:pt x="2296543" y="38067"/>
                    </a:cubicBezTo>
                    <a:lnTo>
                      <a:pt x="2296543" y="1412003"/>
                    </a:lnTo>
                    <a:cubicBezTo>
                      <a:pt x="2296543" y="1433027"/>
                      <a:pt x="2279500" y="1450070"/>
                      <a:pt x="2258476" y="1450070"/>
                    </a:cubicBezTo>
                    <a:lnTo>
                      <a:pt x="38067" y="1450070"/>
                    </a:lnTo>
                    <a:cubicBezTo>
                      <a:pt x="27971" y="1450070"/>
                      <a:pt x="18288" y="1446060"/>
                      <a:pt x="11150" y="1438921"/>
                    </a:cubicBezTo>
                    <a:cubicBezTo>
                      <a:pt x="4011" y="1431782"/>
                      <a:pt x="0" y="1422099"/>
                      <a:pt x="0" y="1412003"/>
                    </a:cubicBezTo>
                    <a:lnTo>
                      <a:pt x="0" y="38067"/>
                    </a:lnTo>
                    <a:cubicBezTo>
                      <a:pt x="0" y="27971"/>
                      <a:pt x="4011" y="18288"/>
                      <a:pt x="11150" y="11150"/>
                    </a:cubicBezTo>
                    <a:cubicBezTo>
                      <a:pt x="18288" y="4011"/>
                      <a:pt x="27971" y="0"/>
                      <a:pt x="38067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500"/>
                    </a:srgbClr>
                  </a:gs>
                  <a:gs pos="25000">
                    <a:srgbClr val="FFFFFF">
                      <a:alpha val="15000"/>
                    </a:srgbClr>
                  </a:gs>
                  <a:gs pos="50000">
                    <a:srgbClr val="FFFFFF">
                      <a:alpha val="10000"/>
                    </a:srgbClr>
                  </a:gs>
                  <a:gs pos="75000">
                    <a:srgbClr val="FFFFFF">
                      <a:alpha val="15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/>
              </a:gradFill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ru-TJ" sz="900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85725"/>
                <a:ext cx="2296543" cy="136434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just">
                  <a:lnSpc>
                    <a:spcPts val="1109"/>
                  </a:lnSpc>
                  <a:spcBef>
                    <a:spcPct val="0"/>
                  </a:spcBef>
                </a:pPr>
                <a:endParaRPr sz="900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67872" y="514880"/>
              <a:ext cx="4990269" cy="6569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28"/>
                </a:lnSpc>
              </a:pPr>
              <a:r>
                <a:rPr lang="en-US" sz="1520" b="1">
                  <a:solidFill>
                    <a:srgbClr val="FFFFFF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ИИ-модуль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63904" y="1503411"/>
              <a:ext cx="5176154" cy="18752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436"/>
                </a:lnSpc>
              </a:pPr>
              <a:r>
                <a:rPr lang="en-US" sz="1026" dirty="0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Машинное обучение для прогнозирования расхода материалов на основе исторических данных</a:t>
              </a:r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6540784" y="0"/>
              <a:ext cx="6421535" cy="3903571"/>
              <a:chOff x="0" y="0"/>
              <a:chExt cx="2526974" cy="1536116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526974" cy="1536116"/>
              </a:xfrm>
              <a:custGeom>
                <a:avLst/>
                <a:gdLst/>
                <a:ahLst/>
                <a:cxnLst/>
                <a:rect l="l" t="t" r="r" b="b"/>
                <a:pathLst>
                  <a:path w="2526974" h="1536116">
                    <a:moveTo>
                      <a:pt x="36649" y="0"/>
                    </a:moveTo>
                    <a:lnTo>
                      <a:pt x="2490325" y="0"/>
                    </a:lnTo>
                    <a:cubicBezTo>
                      <a:pt x="2500045" y="0"/>
                      <a:pt x="2509367" y="3861"/>
                      <a:pt x="2516240" y="10734"/>
                    </a:cubicBezTo>
                    <a:cubicBezTo>
                      <a:pt x="2523113" y="17607"/>
                      <a:pt x="2526974" y="26929"/>
                      <a:pt x="2526974" y="36649"/>
                    </a:cubicBezTo>
                    <a:lnTo>
                      <a:pt x="2526974" y="1499467"/>
                    </a:lnTo>
                    <a:cubicBezTo>
                      <a:pt x="2526974" y="1509187"/>
                      <a:pt x="2523113" y="1518509"/>
                      <a:pt x="2516240" y="1525382"/>
                    </a:cubicBezTo>
                    <a:cubicBezTo>
                      <a:pt x="2509367" y="1532255"/>
                      <a:pt x="2500045" y="1536116"/>
                      <a:pt x="2490325" y="1536116"/>
                    </a:cubicBezTo>
                    <a:lnTo>
                      <a:pt x="36649" y="1536116"/>
                    </a:lnTo>
                    <a:cubicBezTo>
                      <a:pt x="26929" y="1536116"/>
                      <a:pt x="17607" y="1532255"/>
                      <a:pt x="10734" y="1525382"/>
                    </a:cubicBezTo>
                    <a:cubicBezTo>
                      <a:pt x="3861" y="1518509"/>
                      <a:pt x="0" y="1509187"/>
                      <a:pt x="0" y="1499467"/>
                    </a:cubicBezTo>
                    <a:lnTo>
                      <a:pt x="0" y="36649"/>
                    </a:lnTo>
                    <a:cubicBezTo>
                      <a:pt x="0" y="26929"/>
                      <a:pt x="3861" y="17607"/>
                      <a:pt x="10734" y="10734"/>
                    </a:cubicBezTo>
                    <a:cubicBezTo>
                      <a:pt x="17607" y="3861"/>
                      <a:pt x="26929" y="0"/>
                      <a:pt x="3664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500"/>
                    </a:srgbClr>
                  </a:gs>
                  <a:gs pos="25000">
                    <a:srgbClr val="FFFFFF">
                      <a:alpha val="15000"/>
                    </a:srgbClr>
                  </a:gs>
                  <a:gs pos="50000">
                    <a:srgbClr val="FFFFFF">
                      <a:alpha val="10000"/>
                    </a:srgbClr>
                  </a:gs>
                  <a:gs pos="75000">
                    <a:srgbClr val="FFFFFF">
                      <a:alpha val="15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/>
              </a:gradFill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ru-TJ" sz="900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85725"/>
                <a:ext cx="2526974" cy="1450391"/>
              </a:xfrm>
              <a:prstGeom prst="rect">
                <a:avLst/>
              </a:prstGeom>
            </p:spPr>
            <p:txBody>
              <a:bodyPr lIns="23977" tIns="23977" rIns="23977" bIns="23977" rtlCol="0" anchor="ctr"/>
              <a:lstStyle/>
              <a:p>
                <a:pPr algn="just">
                  <a:lnSpc>
                    <a:spcPts val="1109"/>
                  </a:lnSpc>
                  <a:spcBef>
                    <a:spcPct val="0"/>
                  </a:spcBef>
                </a:pPr>
                <a:endParaRPr sz="900"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7130634" y="482304"/>
              <a:ext cx="5183408" cy="13085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09"/>
                </a:lnSpc>
              </a:pPr>
              <a:r>
                <a:rPr lang="en-US" sz="1435" b="1">
                  <a:solidFill>
                    <a:srgbClr val="FFFFFF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Компьютерное зрение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126514" y="2090731"/>
              <a:ext cx="5376485" cy="13920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356"/>
                </a:lnSpc>
              </a:pPr>
              <a:r>
                <a:rPr lang="en-US" sz="968" dirty="0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Нейросеть для детекции дефектов в реальном времени: наплывы, пропуски, неровности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14350" y="1266921"/>
            <a:ext cx="4860870" cy="2031095"/>
            <a:chOff x="0" y="0"/>
            <a:chExt cx="8382978" cy="350279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382978" cy="3502794"/>
            </a:xfrm>
            <a:custGeom>
              <a:avLst/>
              <a:gdLst/>
              <a:ahLst/>
              <a:cxnLst/>
              <a:rect l="l" t="t" r="r" b="b"/>
              <a:pathLst>
                <a:path w="8382978" h="3502794">
                  <a:moveTo>
                    <a:pt x="23891" y="0"/>
                  </a:moveTo>
                  <a:lnTo>
                    <a:pt x="8359087" y="0"/>
                  </a:lnTo>
                  <a:cubicBezTo>
                    <a:pt x="8372282" y="0"/>
                    <a:pt x="8382978" y="10696"/>
                    <a:pt x="8382978" y="23891"/>
                  </a:cubicBezTo>
                  <a:lnTo>
                    <a:pt x="8382978" y="3478904"/>
                  </a:lnTo>
                  <a:cubicBezTo>
                    <a:pt x="8382978" y="3492098"/>
                    <a:pt x="8372282" y="3502794"/>
                    <a:pt x="8359087" y="3502794"/>
                  </a:cubicBezTo>
                  <a:lnTo>
                    <a:pt x="23891" y="3502794"/>
                  </a:lnTo>
                  <a:cubicBezTo>
                    <a:pt x="10696" y="3502794"/>
                    <a:pt x="0" y="3492098"/>
                    <a:pt x="0" y="3478904"/>
                  </a:cubicBezTo>
                  <a:lnTo>
                    <a:pt x="0" y="23891"/>
                  </a:lnTo>
                  <a:cubicBezTo>
                    <a:pt x="0" y="10696"/>
                    <a:pt x="10696" y="0"/>
                    <a:pt x="2389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500"/>
                  </a:srgbClr>
                </a:gs>
                <a:gs pos="25000">
                  <a:srgbClr val="FFFFFF">
                    <a:alpha val="15000"/>
                  </a:srgbClr>
                </a:gs>
                <a:gs pos="50000">
                  <a:srgbClr val="FFFFFF">
                    <a:alpha val="10000"/>
                  </a:srgbClr>
                </a:gs>
                <a:gs pos="75000">
                  <a:srgbClr val="FFFFFF">
                    <a:alpha val="15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/>
            </a:gradFill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ru-TJ" sz="900" dirty="0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85725"/>
              <a:ext cx="8382978" cy="3417069"/>
            </a:xfrm>
            <a:prstGeom prst="rect">
              <a:avLst/>
            </a:prstGeom>
          </p:spPr>
          <p:txBody>
            <a:bodyPr lIns="15456" tIns="15456" rIns="15456" bIns="15456" rtlCol="0" anchor="ctr"/>
            <a:lstStyle/>
            <a:p>
              <a:pPr algn="just">
                <a:lnSpc>
                  <a:spcPts val="1109"/>
                </a:lnSpc>
                <a:spcBef>
                  <a:spcPct val="0"/>
                </a:spcBef>
              </a:pPr>
              <a:endParaRPr sz="900"/>
            </a:p>
          </p:txBody>
        </p:sp>
      </p:grpSp>
      <p:graphicFrame>
        <p:nvGraphicFramePr>
          <p:cNvPr id="19" name="Object 19"/>
          <p:cNvGraphicFramePr/>
          <p:nvPr/>
        </p:nvGraphicFramePr>
        <p:xfrm>
          <a:off x="354013" y="1751013"/>
          <a:ext cx="4778375" cy="2840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9105900" imgH="5791200" progId="Excel.Sheet.12">
                  <p:embed/>
                </p:oleObj>
              </mc:Choice>
              <mc:Fallback>
                <p:oleObj name="Worksheet" r:id="rId7" imgW="9105900" imgH="5791200" progId="Excel.Sheet.12">
                  <p:embed/>
                  <p:pic>
                    <p:nvPicPr>
                      <p:cNvPr id="19" name="Object 19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4013" y="1751013"/>
                        <a:ext cx="4778375" cy="2840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Freeform 20"/>
          <p:cNvSpPr/>
          <p:nvPr/>
        </p:nvSpPr>
        <p:spPr>
          <a:xfrm>
            <a:off x="5526630" y="1332556"/>
            <a:ext cx="2707964" cy="3515353"/>
          </a:xfrm>
          <a:custGeom>
            <a:avLst/>
            <a:gdLst/>
            <a:ahLst/>
            <a:cxnLst/>
            <a:rect l="l" t="t" r="r" b="b"/>
            <a:pathLst>
              <a:path w="5415927" h="7030705">
                <a:moveTo>
                  <a:pt x="0" y="0"/>
                </a:moveTo>
                <a:lnTo>
                  <a:pt x="5415927" y="0"/>
                </a:lnTo>
                <a:lnTo>
                  <a:pt x="5415927" y="7030706"/>
                </a:lnTo>
                <a:lnTo>
                  <a:pt x="0" y="70307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6169" r="-38553"/>
            </a:stretch>
          </a:blipFill>
          <a:ln w="19050" cap="sq">
            <a:noFill/>
            <a:prstDash val="solid"/>
            <a:miter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/>
          <a:lstStyle/>
          <a:p>
            <a:endParaRPr lang="ru-TJ" sz="900" dirty="0"/>
          </a:p>
        </p:txBody>
      </p:sp>
      <p:sp>
        <p:nvSpPr>
          <p:cNvPr id="21" name="TextBox 21"/>
          <p:cNvSpPr txBox="1"/>
          <p:nvPr/>
        </p:nvSpPr>
        <p:spPr>
          <a:xfrm>
            <a:off x="1781818" y="447675"/>
            <a:ext cx="5580364" cy="57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4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Технологическое ядро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84910" y="1439935"/>
            <a:ext cx="2299227" cy="234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9"/>
              </a:lnSpc>
            </a:pPr>
            <a:r>
              <a:rPr lang="en-US" sz="1435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Технологическое ядро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84910" y="1721858"/>
            <a:ext cx="2115511" cy="15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897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Собственная разработка на STM32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ACB824D-89AF-FD2A-9801-DA5E4492C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397" y="590228"/>
            <a:ext cx="3004068" cy="300406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506AC7-B7ED-6022-48AC-A64B46385733}"/>
              </a:ext>
            </a:extLst>
          </p:cNvPr>
          <p:cNvSpPr/>
          <p:nvPr/>
        </p:nvSpPr>
        <p:spPr>
          <a:xfrm>
            <a:off x="386268" y="3727938"/>
            <a:ext cx="348232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Презентация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9FDA4F-A2D8-B68B-8129-C4FB299CE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99" y="651643"/>
            <a:ext cx="2942653" cy="294265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8546993-C17B-C40F-F816-876F3836BE12}"/>
              </a:ext>
            </a:extLst>
          </p:cNvPr>
          <p:cNvSpPr/>
          <p:nvPr/>
        </p:nvSpPr>
        <p:spPr>
          <a:xfrm>
            <a:off x="5026285" y="3783971"/>
            <a:ext cx="348232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Сайт</a:t>
            </a:r>
          </a:p>
        </p:txBody>
      </p:sp>
    </p:spTree>
    <p:extLst>
      <p:ext uri="{BB962C8B-B14F-4D97-AF65-F5344CB8AC3E}">
        <p14:creationId xmlns:p14="http://schemas.microsoft.com/office/powerpoint/2010/main" val="1130717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3414788" y="452438"/>
            <a:ext cx="2314425" cy="491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Сравнение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A819EC88-A467-094E-C582-B46A81057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815" y="4476652"/>
            <a:ext cx="7784858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TJ" sz="90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D3724C6-8985-C560-E006-854326E7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51" y="1129509"/>
            <a:ext cx="8112434" cy="3534310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7933553" y="4171950"/>
            <a:ext cx="1389329" cy="1142723"/>
          </a:xfrm>
          <a:custGeom>
            <a:avLst/>
            <a:gdLst/>
            <a:ahLst/>
            <a:cxnLst/>
            <a:rect l="l" t="t" r="r" b="b"/>
            <a:pathLst>
              <a:path w="2778658" h="2285446">
                <a:moveTo>
                  <a:pt x="0" y="0"/>
                </a:moveTo>
                <a:lnTo>
                  <a:pt x="2778658" y="0"/>
                </a:lnTo>
                <a:lnTo>
                  <a:pt x="2778658" y="2285447"/>
                </a:lnTo>
                <a:lnTo>
                  <a:pt x="0" y="22854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7" name="Freeform 7"/>
          <p:cNvSpPr/>
          <p:nvPr/>
        </p:nvSpPr>
        <p:spPr>
          <a:xfrm flipH="1">
            <a:off x="-935634" y="-1688794"/>
            <a:ext cx="2451923" cy="2818302"/>
          </a:xfrm>
          <a:custGeom>
            <a:avLst/>
            <a:gdLst/>
            <a:ahLst/>
            <a:cxnLst/>
            <a:rect l="l" t="t" r="r" b="b"/>
            <a:pathLst>
              <a:path w="4903845" h="5636604">
                <a:moveTo>
                  <a:pt x="4903845" y="0"/>
                </a:moveTo>
                <a:lnTo>
                  <a:pt x="0" y="0"/>
                </a:lnTo>
                <a:lnTo>
                  <a:pt x="0" y="5636604"/>
                </a:lnTo>
                <a:lnTo>
                  <a:pt x="4903845" y="5636604"/>
                </a:lnTo>
                <a:lnTo>
                  <a:pt x="4903845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2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2014" y="514350"/>
            <a:ext cx="7425938" cy="4181175"/>
          </a:xfrm>
          <a:custGeom>
            <a:avLst/>
            <a:gdLst/>
            <a:ahLst/>
            <a:cxnLst/>
            <a:rect l="l" t="t" r="r" b="b"/>
            <a:pathLst>
              <a:path w="14851875" h="8362350">
                <a:moveTo>
                  <a:pt x="0" y="0"/>
                </a:moveTo>
                <a:lnTo>
                  <a:pt x="14851875" y="0"/>
                </a:lnTo>
                <a:lnTo>
                  <a:pt x="14851875" y="8362350"/>
                </a:lnTo>
                <a:lnTo>
                  <a:pt x="0" y="83623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 b="-13666"/>
            </a:stretch>
          </a:blipFill>
        </p:spPr>
        <p:txBody>
          <a:bodyPr/>
          <a:lstStyle/>
          <a:p>
            <a:endParaRPr lang="ru-TJ" sz="900"/>
          </a:p>
        </p:txBody>
      </p:sp>
      <p:grpSp>
        <p:nvGrpSpPr>
          <p:cNvPr id="3" name="Group 3"/>
          <p:cNvGrpSpPr/>
          <p:nvPr/>
        </p:nvGrpSpPr>
        <p:grpSpPr>
          <a:xfrm>
            <a:off x="443192" y="1339741"/>
            <a:ext cx="2296866" cy="931581"/>
            <a:chOff x="0" y="0"/>
            <a:chExt cx="2695993" cy="1093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95993" cy="1093462"/>
            </a:xfrm>
            <a:custGeom>
              <a:avLst/>
              <a:gdLst/>
              <a:ahLst/>
              <a:cxnLst/>
              <a:rect l="l" t="t" r="r" b="b"/>
              <a:pathLst>
                <a:path w="2695993" h="1093462">
                  <a:moveTo>
                    <a:pt x="50560" y="0"/>
                  </a:moveTo>
                  <a:lnTo>
                    <a:pt x="2645433" y="0"/>
                  </a:lnTo>
                  <a:cubicBezTo>
                    <a:pt x="2658843" y="0"/>
                    <a:pt x="2671703" y="5327"/>
                    <a:pt x="2681185" y="14809"/>
                  </a:cubicBezTo>
                  <a:cubicBezTo>
                    <a:pt x="2690666" y="24290"/>
                    <a:pt x="2695993" y="37150"/>
                    <a:pt x="2695993" y="50560"/>
                  </a:cubicBezTo>
                  <a:lnTo>
                    <a:pt x="2695993" y="1042902"/>
                  </a:lnTo>
                  <a:cubicBezTo>
                    <a:pt x="2695993" y="1070825"/>
                    <a:pt x="2673357" y="1093462"/>
                    <a:pt x="2645433" y="1093462"/>
                  </a:cubicBezTo>
                  <a:lnTo>
                    <a:pt x="50560" y="1093462"/>
                  </a:lnTo>
                  <a:cubicBezTo>
                    <a:pt x="22636" y="1093462"/>
                    <a:pt x="0" y="1070825"/>
                    <a:pt x="0" y="1042902"/>
                  </a:cubicBezTo>
                  <a:lnTo>
                    <a:pt x="0" y="50560"/>
                  </a:lnTo>
                  <a:cubicBezTo>
                    <a:pt x="0" y="22636"/>
                    <a:pt x="22636" y="0"/>
                    <a:pt x="5056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500"/>
                  </a:srgbClr>
                </a:gs>
                <a:gs pos="25000">
                  <a:srgbClr val="FFFFFF">
                    <a:alpha val="15000"/>
                  </a:srgbClr>
                </a:gs>
                <a:gs pos="50000">
                  <a:srgbClr val="FFFFFF">
                    <a:alpha val="10000"/>
                  </a:srgbClr>
                </a:gs>
                <a:gs pos="75000">
                  <a:srgbClr val="FFFFFF">
                    <a:alpha val="15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/>
            </a:gradFill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ru-TJ" sz="9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5725"/>
              <a:ext cx="2695993" cy="1007737"/>
            </a:xfrm>
            <a:prstGeom prst="rect">
              <a:avLst/>
            </a:prstGeom>
          </p:spPr>
          <p:txBody>
            <a:bodyPr lIns="16291" tIns="16291" rIns="16291" bIns="16291" rtlCol="0" anchor="ctr"/>
            <a:lstStyle/>
            <a:p>
              <a:pPr algn="just">
                <a:lnSpc>
                  <a:spcPts val="1109"/>
                </a:lnSpc>
                <a:spcBef>
                  <a:spcPct val="0"/>
                </a:spcBef>
              </a:pPr>
              <a:endParaRPr sz="90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27879" y="1495216"/>
            <a:ext cx="1574344" cy="210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95"/>
              </a:lnSpc>
            </a:pPr>
            <a:r>
              <a:rPr lang="en-US" sz="1283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Цена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27879" y="1761005"/>
            <a:ext cx="1907881" cy="116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88"/>
              </a:lnSpc>
            </a:pPr>
            <a:r>
              <a:rPr lang="en-US" sz="705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 5-7 раз ниже промышленных роботов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27879" y="1959708"/>
            <a:ext cx="1574344" cy="153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47"/>
              </a:lnSpc>
            </a:pPr>
            <a:r>
              <a:rPr lang="en-US" sz="962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150К vs 1 млн₽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2808117" y="1339741"/>
            <a:ext cx="2296866" cy="931581"/>
            <a:chOff x="0" y="0"/>
            <a:chExt cx="2695993" cy="10934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695993" cy="1093462"/>
            </a:xfrm>
            <a:custGeom>
              <a:avLst/>
              <a:gdLst/>
              <a:ahLst/>
              <a:cxnLst/>
              <a:rect l="l" t="t" r="r" b="b"/>
              <a:pathLst>
                <a:path w="2695993" h="1093462">
                  <a:moveTo>
                    <a:pt x="50560" y="0"/>
                  </a:moveTo>
                  <a:lnTo>
                    <a:pt x="2645433" y="0"/>
                  </a:lnTo>
                  <a:cubicBezTo>
                    <a:pt x="2658843" y="0"/>
                    <a:pt x="2671703" y="5327"/>
                    <a:pt x="2681185" y="14809"/>
                  </a:cubicBezTo>
                  <a:cubicBezTo>
                    <a:pt x="2690666" y="24290"/>
                    <a:pt x="2695993" y="37150"/>
                    <a:pt x="2695993" y="50560"/>
                  </a:cubicBezTo>
                  <a:lnTo>
                    <a:pt x="2695993" y="1042902"/>
                  </a:lnTo>
                  <a:cubicBezTo>
                    <a:pt x="2695993" y="1070825"/>
                    <a:pt x="2673357" y="1093462"/>
                    <a:pt x="2645433" y="1093462"/>
                  </a:cubicBezTo>
                  <a:lnTo>
                    <a:pt x="50560" y="1093462"/>
                  </a:lnTo>
                  <a:cubicBezTo>
                    <a:pt x="22636" y="1093462"/>
                    <a:pt x="0" y="1070825"/>
                    <a:pt x="0" y="1042902"/>
                  </a:cubicBezTo>
                  <a:lnTo>
                    <a:pt x="0" y="50560"/>
                  </a:lnTo>
                  <a:cubicBezTo>
                    <a:pt x="0" y="22636"/>
                    <a:pt x="22636" y="0"/>
                    <a:pt x="50560" y="0"/>
                  </a:cubicBezTo>
                  <a:close/>
                </a:path>
              </a:pathLst>
            </a:custGeom>
            <a:solidFill>
              <a:srgbClr val="263F66">
                <a:alpha val="89804"/>
              </a:srgbClr>
            </a:solidFill>
            <a:ln w="9525" cap="rnd">
              <a:solidFill>
                <a:srgbClr val="FFFFFF">
                  <a:alpha val="8980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ru-TJ" sz="9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85725"/>
              <a:ext cx="2695993" cy="1007737"/>
            </a:xfrm>
            <a:prstGeom prst="rect">
              <a:avLst/>
            </a:prstGeom>
          </p:spPr>
          <p:txBody>
            <a:bodyPr lIns="16291" tIns="16291" rIns="16291" bIns="16291" rtlCol="0" anchor="ctr"/>
            <a:lstStyle/>
            <a:p>
              <a:pPr algn="just">
                <a:lnSpc>
                  <a:spcPts val="1109"/>
                </a:lnSpc>
                <a:spcBef>
                  <a:spcPct val="0"/>
                </a:spcBef>
              </a:pPr>
              <a:endParaRPr sz="900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992804" y="1495216"/>
            <a:ext cx="1574344" cy="210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95"/>
              </a:lnSpc>
            </a:pPr>
            <a:r>
              <a:rPr lang="en-US" sz="1283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Точность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992804" y="1761005"/>
            <a:ext cx="1907881" cy="116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88"/>
              </a:lnSpc>
            </a:pPr>
            <a:r>
              <a:rPr lang="en-US" sz="705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Позиционирование с высокой точностью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992804" y="1959708"/>
            <a:ext cx="1574344" cy="153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47"/>
              </a:lnSpc>
            </a:pPr>
            <a:r>
              <a:rPr lang="en-US" sz="962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0,01 мм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443192" y="2356994"/>
            <a:ext cx="2296866" cy="944870"/>
            <a:chOff x="0" y="0"/>
            <a:chExt cx="2695993" cy="110906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695993" cy="1109061"/>
            </a:xfrm>
            <a:custGeom>
              <a:avLst/>
              <a:gdLst/>
              <a:ahLst/>
              <a:cxnLst/>
              <a:rect l="l" t="t" r="r" b="b"/>
              <a:pathLst>
                <a:path w="2695993" h="1109061">
                  <a:moveTo>
                    <a:pt x="50560" y="0"/>
                  </a:moveTo>
                  <a:lnTo>
                    <a:pt x="2645433" y="0"/>
                  </a:lnTo>
                  <a:cubicBezTo>
                    <a:pt x="2658843" y="0"/>
                    <a:pt x="2671703" y="5327"/>
                    <a:pt x="2681185" y="14809"/>
                  </a:cubicBezTo>
                  <a:cubicBezTo>
                    <a:pt x="2690666" y="24290"/>
                    <a:pt x="2695993" y="37150"/>
                    <a:pt x="2695993" y="50560"/>
                  </a:cubicBezTo>
                  <a:lnTo>
                    <a:pt x="2695993" y="1058501"/>
                  </a:lnTo>
                  <a:cubicBezTo>
                    <a:pt x="2695993" y="1086424"/>
                    <a:pt x="2673357" y="1109061"/>
                    <a:pt x="2645433" y="1109061"/>
                  </a:cubicBezTo>
                  <a:lnTo>
                    <a:pt x="50560" y="1109061"/>
                  </a:lnTo>
                  <a:cubicBezTo>
                    <a:pt x="37150" y="1109061"/>
                    <a:pt x="24290" y="1103734"/>
                    <a:pt x="14809" y="1094252"/>
                  </a:cubicBezTo>
                  <a:cubicBezTo>
                    <a:pt x="5327" y="1084770"/>
                    <a:pt x="0" y="1071910"/>
                    <a:pt x="0" y="1058501"/>
                  </a:cubicBezTo>
                  <a:lnTo>
                    <a:pt x="0" y="50560"/>
                  </a:lnTo>
                  <a:cubicBezTo>
                    <a:pt x="0" y="22636"/>
                    <a:pt x="22636" y="0"/>
                    <a:pt x="5056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500"/>
                  </a:srgbClr>
                </a:gs>
                <a:gs pos="25000">
                  <a:srgbClr val="FFFFFF">
                    <a:alpha val="15000"/>
                  </a:srgbClr>
                </a:gs>
                <a:gs pos="50000">
                  <a:srgbClr val="FFFFFF">
                    <a:alpha val="10000"/>
                  </a:srgbClr>
                </a:gs>
                <a:gs pos="75000">
                  <a:srgbClr val="FFFFFF">
                    <a:alpha val="15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/>
            </a:gradFill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ru-TJ" sz="90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85725"/>
              <a:ext cx="2695993" cy="1023336"/>
            </a:xfrm>
            <a:prstGeom prst="rect">
              <a:avLst/>
            </a:prstGeom>
          </p:spPr>
          <p:txBody>
            <a:bodyPr lIns="16291" tIns="16291" rIns="16291" bIns="16291" rtlCol="0" anchor="ctr"/>
            <a:lstStyle/>
            <a:p>
              <a:pPr algn="just">
                <a:lnSpc>
                  <a:spcPts val="1109"/>
                </a:lnSpc>
                <a:spcBef>
                  <a:spcPct val="0"/>
                </a:spcBef>
              </a:pPr>
              <a:endParaRPr sz="900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627879" y="2512469"/>
            <a:ext cx="1574344" cy="210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95"/>
              </a:lnSpc>
            </a:pPr>
            <a:r>
              <a:rPr lang="en-US" sz="1283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Модернизация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27879" y="2811196"/>
            <a:ext cx="1996940" cy="104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68"/>
              </a:lnSpc>
            </a:pPr>
            <a:r>
              <a:rPr lang="en-US" sz="62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Использование существующего оборудования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27879" y="2998320"/>
            <a:ext cx="1574344" cy="153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47"/>
              </a:lnSpc>
            </a:pPr>
            <a:r>
              <a:rPr lang="en-US" sz="962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Без покупки нового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2808117" y="2356994"/>
            <a:ext cx="2296866" cy="946506"/>
            <a:chOff x="0" y="0"/>
            <a:chExt cx="2695993" cy="111098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695993" cy="1110980"/>
            </a:xfrm>
            <a:custGeom>
              <a:avLst/>
              <a:gdLst/>
              <a:ahLst/>
              <a:cxnLst/>
              <a:rect l="l" t="t" r="r" b="b"/>
              <a:pathLst>
                <a:path w="2695993" h="1110980">
                  <a:moveTo>
                    <a:pt x="50560" y="0"/>
                  </a:moveTo>
                  <a:lnTo>
                    <a:pt x="2645433" y="0"/>
                  </a:lnTo>
                  <a:cubicBezTo>
                    <a:pt x="2658843" y="0"/>
                    <a:pt x="2671703" y="5327"/>
                    <a:pt x="2681185" y="14809"/>
                  </a:cubicBezTo>
                  <a:cubicBezTo>
                    <a:pt x="2690666" y="24290"/>
                    <a:pt x="2695993" y="37150"/>
                    <a:pt x="2695993" y="50560"/>
                  </a:cubicBezTo>
                  <a:lnTo>
                    <a:pt x="2695993" y="1060421"/>
                  </a:lnTo>
                  <a:cubicBezTo>
                    <a:pt x="2695993" y="1088344"/>
                    <a:pt x="2673357" y="1110980"/>
                    <a:pt x="2645433" y="1110980"/>
                  </a:cubicBezTo>
                  <a:lnTo>
                    <a:pt x="50560" y="1110980"/>
                  </a:lnTo>
                  <a:cubicBezTo>
                    <a:pt x="37150" y="1110980"/>
                    <a:pt x="24290" y="1105654"/>
                    <a:pt x="14809" y="1096172"/>
                  </a:cubicBezTo>
                  <a:cubicBezTo>
                    <a:pt x="5327" y="1086690"/>
                    <a:pt x="0" y="1073830"/>
                    <a:pt x="0" y="1060421"/>
                  </a:cubicBezTo>
                  <a:lnTo>
                    <a:pt x="0" y="50560"/>
                  </a:lnTo>
                  <a:cubicBezTo>
                    <a:pt x="0" y="22636"/>
                    <a:pt x="22636" y="0"/>
                    <a:pt x="50560" y="0"/>
                  </a:cubicBezTo>
                  <a:close/>
                </a:path>
              </a:pathLst>
            </a:custGeom>
            <a:solidFill>
              <a:srgbClr val="263F66">
                <a:alpha val="89804"/>
              </a:srgbClr>
            </a:solidFill>
            <a:ln w="9525" cap="rnd">
              <a:solidFill>
                <a:srgbClr val="FFFFFF">
                  <a:alpha val="8980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ru-TJ" sz="90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85725"/>
              <a:ext cx="2695993" cy="1025255"/>
            </a:xfrm>
            <a:prstGeom prst="rect">
              <a:avLst/>
            </a:prstGeom>
          </p:spPr>
          <p:txBody>
            <a:bodyPr lIns="16291" tIns="16291" rIns="16291" bIns="16291" rtlCol="0" anchor="ctr"/>
            <a:lstStyle/>
            <a:p>
              <a:pPr algn="just">
                <a:lnSpc>
                  <a:spcPts val="1109"/>
                </a:lnSpc>
                <a:spcBef>
                  <a:spcPct val="0"/>
                </a:spcBef>
              </a:pPr>
              <a:endParaRPr sz="900"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3002610" y="2512469"/>
            <a:ext cx="1907881" cy="210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95"/>
              </a:lnSpc>
            </a:pPr>
            <a:r>
              <a:rPr lang="en-US" sz="1283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Производительность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002610" y="2814198"/>
            <a:ext cx="1907881" cy="116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88"/>
              </a:lnSpc>
            </a:pPr>
            <a:r>
              <a:rPr lang="en-US" sz="705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Значительно повышение эффективности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002610" y="3011437"/>
            <a:ext cx="1574344" cy="153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47"/>
              </a:lnSpc>
            </a:pPr>
            <a:r>
              <a:rPr lang="en-US" sz="962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Рост выработки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443192" y="3732655"/>
            <a:ext cx="1462051" cy="1037834"/>
            <a:chOff x="0" y="0"/>
            <a:chExt cx="3898802" cy="2767557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0"/>
              <a:ext cx="3898800" cy="2767557"/>
              <a:chOff x="0" y="0"/>
              <a:chExt cx="770133" cy="546678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770133" cy="546678"/>
              </a:xfrm>
              <a:custGeom>
                <a:avLst/>
                <a:gdLst/>
                <a:ahLst/>
                <a:cxnLst/>
                <a:rect l="l" t="t" r="r" b="b"/>
                <a:pathLst>
                  <a:path w="770133" h="546678">
                    <a:moveTo>
                      <a:pt x="76781" y="0"/>
                    </a:moveTo>
                    <a:lnTo>
                      <a:pt x="693352" y="0"/>
                    </a:lnTo>
                    <a:cubicBezTo>
                      <a:pt x="735757" y="0"/>
                      <a:pt x="770133" y="34376"/>
                      <a:pt x="770133" y="76781"/>
                    </a:cubicBezTo>
                    <a:lnTo>
                      <a:pt x="770133" y="469897"/>
                    </a:lnTo>
                    <a:cubicBezTo>
                      <a:pt x="770133" y="490260"/>
                      <a:pt x="762044" y="509790"/>
                      <a:pt x="747645" y="524189"/>
                    </a:cubicBezTo>
                    <a:cubicBezTo>
                      <a:pt x="733245" y="538589"/>
                      <a:pt x="713716" y="546678"/>
                      <a:pt x="693352" y="546678"/>
                    </a:cubicBezTo>
                    <a:lnTo>
                      <a:pt x="76781" y="546678"/>
                    </a:lnTo>
                    <a:cubicBezTo>
                      <a:pt x="34376" y="546678"/>
                      <a:pt x="0" y="512302"/>
                      <a:pt x="0" y="469897"/>
                    </a:cubicBezTo>
                    <a:lnTo>
                      <a:pt x="0" y="76781"/>
                    </a:lnTo>
                    <a:cubicBezTo>
                      <a:pt x="0" y="34376"/>
                      <a:pt x="34376" y="0"/>
                      <a:pt x="76781" y="0"/>
                    </a:cubicBezTo>
                    <a:close/>
                  </a:path>
                </a:pathLst>
              </a:custGeom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ru-TJ" sz="900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0" y="0"/>
                <a:ext cx="770133" cy="546678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343"/>
                  </a:lnSpc>
                </a:pPr>
                <a:endParaRPr sz="900"/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385685" y="459309"/>
              <a:ext cx="3513117" cy="5129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545"/>
                </a:lnSpc>
              </a:pPr>
              <a:r>
                <a:rPr lang="en-US" sz="1500" spc="-68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Ручной труд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5685" y="1130347"/>
              <a:ext cx="3195487" cy="13005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300"/>
                </a:lnSpc>
              </a:pPr>
              <a:r>
                <a:rPr lang="en-US" sz="1000" spc="-32" dirty="0">
                  <a:solidFill>
                    <a:srgbClr val="FFFFFF">
                      <a:alpha val="51765"/>
                    </a:srgbClr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Высокая нагрузка, нестабильное качество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2816246" y="3732655"/>
            <a:ext cx="2288737" cy="1037834"/>
            <a:chOff x="0" y="0"/>
            <a:chExt cx="1205590" cy="546678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205590" cy="546678"/>
            </a:xfrm>
            <a:custGeom>
              <a:avLst/>
              <a:gdLst/>
              <a:ahLst/>
              <a:cxnLst/>
              <a:rect l="l" t="t" r="r" b="b"/>
              <a:pathLst>
                <a:path w="1205590" h="546678">
                  <a:moveTo>
                    <a:pt x="49048" y="0"/>
                  </a:moveTo>
                  <a:lnTo>
                    <a:pt x="1156542" y="0"/>
                  </a:lnTo>
                  <a:cubicBezTo>
                    <a:pt x="1183630" y="0"/>
                    <a:pt x="1205590" y="21960"/>
                    <a:pt x="1205590" y="49048"/>
                  </a:cubicBezTo>
                  <a:lnTo>
                    <a:pt x="1205590" y="497630"/>
                  </a:lnTo>
                  <a:cubicBezTo>
                    <a:pt x="1205590" y="524718"/>
                    <a:pt x="1183630" y="546678"/>
                    <a:pt x="1156542" y="546678"/>
                  </a:cubicBezTo>
                  <a:lnTo>
                    <a:pt x="49048" y="546678"/>
                  </a:lnTo>
                  <a:cubicBezTo>
                    <a:pt x="21960" y="546678"/>
                    <a:pt x="0" y="524718"/>
                    <a:pt x="0" y="497630"/>
                  </a:cubicBezTo>
                  <a:lnTo>
                    <a:pt x="0" y="49048"/>
                  </a:lnTo>
                  <a:cubicBezTo>
                    <a:pt x="0" y="21960"/>
                    <a:pt x="21960" y="0"/>
                    <a:pt x="49048" y="0"/>
                  </a:cubicBezTo>
                  <a:close/>
                </a:path>
              </a:pathLst>
            </a:custGeom>
            <a:solidFill>
              <a:srgbClr val="263F66">
                <a:alpha val="89804"/>
              </a:srgbClr>
            </a:solidFill>
            <a:ln w="9525" cap="rnd">
              <a:solidFill>
                <a:srgbClr val="FFFFFF">
                  <a:alpha val="8980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ru-TJ" sz="900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0"/>
              <a:ext cx="1205590" cy="546678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43"/>
                </a:lnSpc>
              </a:pPr>
              <a:endParaRPr sz="900"/>
            </a:p>
          </p:txBody>
        </p:sp>
      </p:grpSp>
      <p:sp>
        <p:nvSpPr>
          <p:cNvPr id="36" name="Freeform 36"/>
          <p:cNvSpPr/>
          <p:nvPr/>
        </p:nvSpPr>
        <p:spPr>
          <a:xfrm rot="9810768">
            <a:off x="2000312" y="3860997"/>
            <a:ext cx="720864" cy="774414"/>
          </a:xfrm>
          <a:custGeom>
            <a:avLst/>
            <a:gdLst/>
            <a:ahLst/>
            <a:cxnLst/>
            <a:rect l="l" t="t" r="r" b="b"/>
            <a:pathLst>
              <a:path w="1441728" h="1548828">
                <a:moveTo>
                  <a:pt x="0" y="0"/>
                </a:moveTo>
                <a:lnTo>
                  <a:pt x="1441728" y="0"/>
                </a:lnTo>
                <a:lnTo>
                  <a:pt x="1441728" y="1548827"/>
                </a:lnTo>
                <a:lnTo>
                  <a:pt x="0" y="15488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37" name="TextBox 37"/>
          <p:cNvSpPr txBox="1"/>
          <p:nvPr/>
        </p:nvSpPr>
        <p:spPr>
          <a:xfrm>
            <a:off x="2960877" y="3955183"/>
            <a:ext cx="2030223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545"/>
              </a:lnSpc>
            </a:pPr>
            <a:r>
              <a:rPr lang="en-US" sz="1500" b="1" spc="-68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UniDrive Plaster Pro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960877" y="4171403"/>
            <a:ext cx="1198308" cy="320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0"/>
              </a:lnSpc>
            </a:pPr>
            <a:r>
              <a:rPr lang="en-US" sz="1000" spc="-32" dirty="0">
                <a:solidFill>
                  <a:srgbClr val="FFFFFF">
                    <a:alpha val="51765"/>
                  </a:srgbClr>
                </a:solidFill>
                <a:latin typeface="Neue Machina"/>
                <a:ea typeface="Neue Machina"/>
                <a:cs typeface="Neue Machina"/>
                <a:sym typeface="Neue Machina"/>
              </a:rPr>
              <a:t>Автоматизация, контроль, экономия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14350" y="447675"/>
            <a:ext cx="5451345" cy="57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499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Ценное предложение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43860" y="-1471280"/>
            <a:ext cx="4498043" cy="4498043"/>
          </a:xfrm>
          <a:custGeom>
            <a:avLst/>
            <a:gdLst/>
            <a:ahLst/>
            <a:cxnLst/>
            <a:rect l="l" t="t" r="r" b="b"/>
            <a:pathLst>
              <a:path w="8996085" h="8996085">
                <a:moveTo>
                  <a:pt x="0" y="0"/>
                </a:moveTo>
                <a:lnTo>
                  <a:pt x="8996085" y="0"/>
                </a:lnTo>
                <a:lnTo>
                  <a:pt x="8996085" y="8996085"/>
                </a:lnTo>
                <a:lnTo>
                  <a:pt x="0" y="8996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3" name="Freeform 3"/>
          <p:cNvSpPr/>
          <p:nvPr/>
        </p:nvSpPr>
        <p:spPr>
          <a:xfrm>
            <a:off x="8203269" y="1957622"/>
            <a:ext cx="3047589" cy="3047589"/>
          </a:xfrm>
          <a:custGeom>
            <a:avLst/>
            <a:gdLst/>
            <a:ahLst/>
            <a:cxnLst/>
            <a:rect l="l" t="t" r="r" b="b"/>
            <a:pathLst>
              <a:path w="6095177" h="6095177">
                <a:moveTo>
                  <a:pt x="0" y="0"/>
                </a:moveTo>
                <a:lnTo>
                  <a:pt x="6095177" y="0"/>
                </a:lnTo>
                <a:lnTo>
                  <a:pt x="6095177" y="6095177"/>
                </a:lnTo>
                <a:lnTo>
                  <a:pt x="0" y="60951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4" name="Freeform 4"/>
          <p:cNvSpPr/>
          <p:nvPr/>
        </p:nvSpPr>
        <p:spPr>
          <a:xfrm rot="-320654">
            <a:off x="7511843" y="1112"/>
            <a:ext cx="2235615" cy="1154408"/>
          </a:xfrm>
          <a:custGeom>
            <a:avLst/>
            <a:gdLst/>
            <a:ahLst/>
            <a:cxnLst/>
            <a:rect l="l" t="t" r="r" b="b"/>
            <a:pathLst>
              <a:path w="4471230" h="2308815">
                <a:moveTo>
                  <a:pt x="0" y="0"/>
                </a:moveTo>
                <a:lnTo>
                  <a:pt x="4471230" y="0"/>
                </a:lnTo>
                <a:lnTo>
                  <a:pt x="4471230" y="2308815"/>
                </a:lnTo>
                <a:lnTo>
                  <a:pt x="0" y="23088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5651"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5" name="Freeform 5"/>
          <p:cNvSpPr/>
          <p:nvPr/>
        </p:nvSpPr>
        <p:spPr>
          <a:xfrm>
            <a:off x="7452056" y="3682941"/>
            <a:ext cx="3605417" cy="2997003"/>
          </a:xfrm>
          <a:custGeom>
            <a:avLst/>
            <a:gdLst/>
            <a:ahLst/>
            <a:cxnLst/>
            <a:rect l="l" t="t" r="r" b="b"/>
            <a:pathLst>
              <a:path w="7210834" h="5994006">
                <a:moveTo>
                  <a:pt x="0" y="0"/>
                </a:moveTo>
                <a:lnTo>
                  <a:pt x="7210834" y="0"/>
                </a:lnTo>
                <a:lnTo>
                  <a:pt x="7210834" y="5994006"/>
                </a:lnTo>
                <a:lnTo>
                  <a:pt x="0" y="59940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TJ" sz="900" dirty="0"/>
          </a:p>
        </p:txBody>
      </p:sp>
      <p:sp>
        <p:nvSpPr>
          <p:cNvPr id="6" name="TextBox 6"/>
          <p:cNvSpPr txBox="1"/>
          <p:nvPr/>
        </p:nvSpPr>
        <p:spPr>
          <a:xfrm>
            <a:off x="514350" y="447675"/>
            <a:ext cx="4743816" cy="57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499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Монетизация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27647" y="2462201"/>
            <a:ext cx="3354667" cy="675811"/>
            <a:chOff x="302125" y="689052"/>
            <a:chExt cx="8945780" cy="1802161"/>
          </a:xfrm>
        </p:grpSpPr>
        <p:sp>
          <p:nvSpPr>
            <p:cNvPr id="11" name="TextBox 11"/>
            <p:cNvSpPr txBox="1"/>
            <p:nvPr/>
          </p:nvSpPr>
          <p:spPr>
            <a:xfrm>
              <a:off x="767901" y="689052"/>
              <a:ext cx="6545892" cy="8739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endParaRPr lang="en-US" sz="2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02125" y="1898915"/>
              <a:ext cx="8945780" cy="5922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91465" lvl="1" indent="-145733">
                <a:lnSpc>
                  <a:spcPts val="1890"/>
                </a:lnSpc>
                <a:buFont typeface="Arial"/>
                <a:buChar char="•"/>
              </a:pPr>
              <a:endParaRPr lang="en-US" sz="13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010829" y="1281818"/>
            <a:ext cx="1604963" cy="684746"/>
            <a:chOff x="0" y="0"/>
            <a:chExt cx="4279900" cy="1825989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4279900" cy="1825989"/>
              <a:chOff x="0" y="0"/>
              <a:chExt cx="845412" cy="360689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45412" cy="360689"/>
              </a:xfrm>
              <a:custGeom>
                <a:avLst/>
                <a:gdLst/>
                <a:ahLst/>
                <a:cxnLst/>
                <a:rect l="l" t="t" r="r" b="b"/>
                <a:pathLst>
                  <a:path w="845412" h="360689">
                    <a:moveTo>
                      <a:pt x="69944" y="0"/>
                    </a:moveTo>
                    <a:lnTo>
                      <a:pt x="775468" y="0"/>
                    </a:lnTo>
                    <a:cubicBezTo>
                      <a:pt x="814097" y="0"/>
                      <a:pt x="845412" y="31315"/>
                      <a:pt x="845412" y="69944"/>
                    </a:cubicBezTo>
                    <a:lnTo>
                      <a:pt x="845412" y="290745"/>
                    </a:lnTo>
                    <a:cubicBezTo>
                      <a:pt x="845412" y="329374"/>
                      <a:pt x="814097" y="360689"/>
                      <a:pt x="775468" y="360689"/>
                    </a:cubicBezTo>
                    <a:lnTo>
                      <a:pt x="69944" y="360689"/>
                    </a:lnTo>
                    <a:cubicBezTo>
                      <a:pt x="31315" y="360689"/>
                      <a:pt x="0" y="329374"/>
                      <a:pt x="0" y="290745"/>
                    </a:cubicBezTo>
                    <a:lnTo>
                      <a:pt x="0" y="69944"/>
                    </a:lnTo>
                    <a:cubicBezTo>
                      <a:pt x="0" y="31315"/>
                      <a:pt x="31315" y="0"/>
                      <a:pt x="69944" y="0"/>
                    </a:cubicBezTo>
                    <a:close/>
                  </a:path>
                </a:pathLst>
              </a:custGeom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ru-TJ" sz="900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0"/>
                <a:ext cx="845412" cy="360689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343"/>
                  </a:lnSpc>
                </a:pPr>
                <a:endParaRPr sz="900"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385685" y="371232"/>
              <a:ext cx="3513116" cy="7523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64"/>
                </a:lnSpc>
              </a:pPr>
              <a:r>
                <a:rPr lang="en-US" sz="2101" spc="-95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100 тыс. ₽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385685" y="1130346"/>
              <a:ext cx="2846116" cy="4113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300"/>
                </a:lnSpc>
              </a:pPr>
              <a:r>
                <a:rPr lang="en-US" sz="1000" spc="-32">
                  <a:solidFill>
                    <a:srgbClr val="FFFFFF">
                      <a:alpha val="51765"/>
                    </a:srgbClr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Маржа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14350" y="1281818"/>
            <a:ext cx="1604963" cy="684746"/>
            <a:chOff x="0" y="0"/>
            <a:chExt cx="4279900" cy="1825989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0"/>
              <a:ext cx="4279900" cy="1825989"/>
              <a:chOff x="0" y="0"/>
              <a:chExt cx="845412" cy="360689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45412" cy="360689"/>
              </a:xfrm>
              <a:custGeom>
                <a:avLst/>
                <a:gdLst/>
                <a:ahLst/>
                <a:cxnLst/>
                <a:rect l="l" t="t" r="r" b="b"/>
                <a:pathLst>
                  <a:path w="845412" h="360689">
                    <a:moveTo>
                      <a:pt x="69944" y="0"/>
                    </a:moveTo>
                    <a:lnTo>
                      <a:pt x="775468" y="0"/>
                    </a:lnTo>
                    <a:cubicBezTo>
                      <a:pt x="814097" y="0"/>
                      <a:pt x="845412" y="31315"/>
                      <a:pt x="845412" y="69944"/>
                    </a:cubicBezTo>
                    <a:lnTo>
                      <a:pt x="845412" y="290745"/>
                    </a:lnTo>
                    <a:cubicBezTo>
                      <a:pt x="845412" y="329374"/>
                      <a:pt x="814097" y="360689"/>
                      <a:pt x="775468" y="360689"/>
                    </a:cubicBezTo>
                    <a:lnTo>
                      <a:pt x="69944" y="360689"/>
                    </a:lnTo>
                    <a:cubicBezTo>
                      <a:pt x="31315" y="360689"/>
                      <a:pt x="0" y="329374"/>
                      <a:pt x="0" y="290745"/>
                    </a:cubicBezTo>
                    <a:lnTo>
                      <a:pt x="0" y="69944"/>
                    </a:lnTo>
                    <a:cubicBezTo>
                      <a:pt x="0" y="31315"/>
                      <a:pt x="31315" y="0"/>
                      <a:pt x="69944" y="0"/>
                    </a:cubicBezTo>
                    <a:close/>
                  </a:path>
                </a:pathLst>
              </a:custGeom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ru-TJ" sz="900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0"/>
                <a:ext cx="845412" cy="360689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343"/>
                  </a:lnSpc>
                </a:pPr>
                <a:endParaRPr sz="900"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385685" y="371232"/>
              <a:ext cx="3513116" cy="7523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64"/>
                </a:lnSpc>
              </a:pPr>
              <a:r>
                <a:rPr lang="en-US" sz="2101" spc="-95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50 тыс. ₽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385685" y="1130346"/>
              <a:ext cx="2846116" cy="4113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300"/>
                </a:lnSpc>
              </a:pPr>
              <a:r>
                <a:rPr lang="en-US" sz="1000" spc="-32">
                  <a:solidFill>
                    <a:srgbClr val="FFFFFF">
                      <a:alpha val="51765"/>
                    </a:srgbClr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Себестоимость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2262991" y="1281818"/>
            <a:ext cx="1604963" cy="684746"/>
            <a:chOff x="0" y="0"/>
            <a:chExt cx="4279900" cy="1825989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4279900" cy="1825989"/>
              <a:chOff x="0" y="0"/>
              <a:chExt cx="845412" cy="360689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45412" cy="360689"/>
              </a:xfrm>
              <a:custGeom>
                <a:avLst/>
                <a:gdLst/>
                <a:ahLst/>
                <a:cxnLst/>
                <a:rect l="l" t="t" r="r" b="b"/>
                <a:pathLst>
                  <a:path w="845412" h="360689">
                    <a:moveTo>
                      <a:pt x="69944" y="0"/>
                    </a:moveTo>
                    <a:lnTo>
                      <a:pt x="775468" y="0"/>
                    </a:lnTo>
                    <a:cubicBezTo>
                      <a:pt x="814097" y="0"/>
                      <a:pt x="845412" y="31315"/>
                      <a:pt x="845412" y="69944"/>
                    </a:cubicBezTo>
                    <a:lnTo>
                      <a:pt x="845412" y="290745"/>
                    </a:lnTo>
                    <a:cubicBezTo>
                      <a:pt x="845412" y="329374"/>
                      <a:pt x="814097" y="360689"/>
                      <a:pt x="775468" y="360689"/>
                    </a:cubicBezTo>
                    <a:lnTo>
                      <a:pt x="69944" y="360689"/>
                    </a:lnTo>
                    <a:cubicBezTo>
                      <a:pt x="31315" y="360689"/>
                      <a:pt x="0" y="329374"/>
                      <a:pt x="0" y="290745"/>
                    </a:cubicBezTo>
                    <a:lnTo>
                      <a:pt x="0" y="69944"/>
                    </a:lnTo>
                    <a:cubicBezTo>
                      <a:pt x="0" y="31315"/>
                      <a:pt x="31315" y="0"/>
                      <a:pt x="69944" y="0"/>
                    </a:cubicBezTo>
                    <a:close/>
                  </a:path>
                </a:pathLst>
              </a:custGeom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ru-TJ" sz="900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0" y="0"/>
                <a:ext cx="845412" cy="360689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343"/>
                  </a:lnSpc>
                </a:pPr>
                <a:endParaRPr sz="900"/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385685" y="371232"/>
              <a:ext cx="3513116" cy="7523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64"/>
                </a:lnSpc>
              </a:pPr>
              <a:r>
                <a:rPr lang="en-US" sz="2101" spc="-95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150 тыс. ₽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385685" y="1130346"/>
              <a:ext cx="2846116" cy="4113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300"/>
                </a:lnSpc>
              </a:pPr>
              <a:r>
                <a:rPr lang="en-US" sz="1000" spc="-32">
                  <a:solidFill>
                    <a:srgbClr val="FFFFFF">
                      <a:alpha val="51765"/>
                    </a:srgbClr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Цена продажи</a:t>
              </a:r>
            </a:p>
          </p:txBody>
        </p:sp>
      </p:grp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EC96B2C3-E251-017D-FFC8-DC3D213F42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39" y="2034714"/>
            <a:ext cx="7680962" cy="25292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28053" y="-813009"/>
            <a:ext cx="4498043" cy="4498043"/>
          </a:xfrm>
          <a:custGeom>
            <a:avLst/>
            <a:gdLst/>
            <a:ahLst/>
            <a:cxnLst/>
            <a:rect l="l" t="t" r="r" b="b"/>
            <a:pathLst>
              <a:path w="8996085" h="8996085">
                <a:moveTo>
                  <a:pt x="0" y="0"/>
                </a:moveTo>
                <a:lnTo>
                  <a:pt x="8996085" y="0"/>
                </a:lnTo>
                <a:lnTo>
                  <a:pt x="8996085" y="8996085"/>
                </a:lnTo>
                <a:lnTo>
                  <a:pt x="0" y="8996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3" name="Freeform 3"/>
          <p:cNvSpPr/>
          <p:nvPr/>
        </p:nvSpPr>
        <p:spPr>
          <a:xfrm>
            <a:off x="-2309791" y="3168179"/>
            <a:ext cx="3621326" cy="3621326"/>
          </a:xfrm>
          <a:custGeom>
            <a:avLst/>
            <a:gdLst/>
            <a:ahLst/>
            <a:cxnLst/>
            <a:rect l="l" t="t" r="r" b="b"/>
            <a:pathLst>
              <a:path w="7242652" h="7242652">
                <a:moveTo>
                  <a:pt x="0" y="0"/>
                </a:moveTo>
                <a:lnTo>
                  <a:pt x="7242651" y="0"/>
                </a:lnTo>
                <a:lnTo>
                  <a:pt x="7242651" y="7242652"/>
                </a:lnTo>
                <a:lnTo>
                  <a:pt x="0" y="72426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4" name="Freeform 4"/>
          <p:cNvSpPr/>
          <p:nvPr/>
        </p:nvSpPr>
        <p:spPr>
          <a:xfrm rot="-10618190">
            <a:off x="-440554" y="-781738"/>
            <a:ext cx="1242585" cy="2249022"/>
          </a:xfrm>
          <a:custGeom>
            <a:avLst/>
            <a:gdLst/>
            <a:ahLst/>
            <a:cxnLst/>
            <a:rect l="l" t="t" r="r" b="b"/>
            <a:pathLst>
              <a:path w="2485169" h="4498043">
                <a:moveTo>
                  <a:pt x="0" y="0"/>
                </a:moveTo>
                <a:lnTo>
                  <a:pt x="2485169" y="0"/>
                </a:lnTo>
                <a:lnTo>
                  <a:pt x="2485169" y="4498042"/>
                </a:lnTo>
                <a:lnTo>
                  <a:pt x="0" y="44980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9" name="Freeform 9"/>
          <p:cNvSpPr/>
          <p:nvPr/>
        </p:nvSpPr>
        <p:spPr>
          <a:xfrm>
            <a:off x="4875000" y="1547345"/>
            <a:ext cx="3577265" cy="2421808"/>
          </a:xfrm>
          <a:custGeom>
            <a:avLst/>
            <a:gdLst/>
            <a:ahLst/>
            <a:cxnLst/>
            <a:rect l="l" t="t" r="r" b="b"/>
            <a:pathLst>
              <a:path w="7154529" h="4843616">
                <a:moveTo>
                  <a:pt x="0" y="0"/>
                </a:moveTo>
                <a:lnTo>
                  <a:pt x="7154530" y="0"/>
                </a:lnTo>
                <a:lnTo>
                  <a:pt x="7154530" y="4843616"/>
                </a:lnTo>
                <a:lnTo>
                  <a:pt x="0" y="48436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w="38100" cap="sq">
            <a:solidFill>
              <a:srgbClr val="EBEBEB"/>
            </a:solidFill>
            <a:prstDash val="solid"/>
            <a:miter/>
          </a:ln>
          <a:effectLst>
            <a:glow>
              <a:schemeClr val="accent1">
                <a:alpha val="40000"/>
              </a:schemeClr>
            </a:glow>
            <a:softEdge rad="254000"/>
          </a:effectLst>
        </p:spPr>
        <p:txBody>
          <a:bodyPr/>
          <a:lstStyle/>
          <a:p>
            <a:endParaRPr lang="ru-TJ" sz="900" dirty="0"/>
          </a:p>
        </p:txBody>
      </p:sp>
      <p:sp>
        <p:nvSpPr>
          <p:cNvPr id="10" name="TextBox 10"/>
          <p:cNvSpPr txBox="1"/>
          <p:nvPr/>
        </p:nvSpPr>
        <p:spPr>
          <a:xfrm>
            <a:off x="860606" y="121498"/>
            <a:ext cx="7892036" cy="57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4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Уровень готовности технологии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749543E-F7D6-495A-D149-8C0DC82D2F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21" y="1190833"/>
            <a:ext cx="4368654" cy="39664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56790" y="2730505"/>
            <a:ext cx="4415940" cy="4415940"/>
          </a:xfrm>
          <a:custGeom>
            <a:avLst/>
            <a:gdLst/>
            <a:ahLst/>
            <a:cxnLst/>
            <a:rect l="l" t="t" r="r" b="b"/>
            <a:pathLst>
              <a:path w="8831880" h="8831880">
                <a:moveTo>
                  <a:pt x="0" y="0"/>
                </a:moveTo>
                <a:lnTo>
                  <a:pt x="8831880" y="0"/>
                </a:lnTo>
                <a:lnTo>
                  <a:pt x="8831880" y="8831880"/>
                </a:lnTo>
                <a:lnTo>
                  <a:pt x="0" y="88318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3" name="Freeform 3"/>
          <p:cNvSpPr/>
          <p:nvPr/>
        </p:nvSpPr>
        <p:spPr>
          <a:xfrm rot="-8316982">
            <a:off x="-1191265" y="-2053029"/>
            <a:ext cx="3255596" cy="5640153"/>
          </a:xfrm>
          <a:custGeom>
            <a:avLst/>
            <a:gdLst/>
            <a:ahLst/>
            <a:cxnLst/>
            <a:rect l="l" t="t" r="r" b="b"/>
            <a:pathLst>
              <a:path w="6511191" h="11280306">
                <a:moveTo>
                  <a:pt x="0" y="0"/>
                </a:moveTo>
                <a:lnTo>
                  <a:pt x="6511190" y="0"/>
                </a:lnTo>
                <a:lnTo>
                  <a:pt x="6511190" y="11280306"/>
                </a:lnTo>
                <a:lnTo>
                  <a:pt x="0" y="112803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6862" r="-66382"/>
            </a:stretch>
          </a:blipFill>
        </p:spPr>
        <p:txBody>
          <a:bodyPr/>
          <a:lstStyle/>
          <a:p>
            <a:endParaRPr lang="ru-TJ" sz="900" dirty="0"/>
          </a:p>
        </p:txBody>
      </p:sp>
      <p:grpSp>
        <p:nvGrpSpPr>
          <p:cNvPr id="4" name="Group 4"/>
          <p:cNvGrpSpPr/>
          <p:nvPr/>
        </p:nvGrpSpPr>
        <p:grpSpPr>
          <a:xfrm>
            <a:off x="272708" y="295380"/>
            <a:ext cx="1378995" cy="1921876"/>
            <a:chOff x="0" y="0"/>
            <a:chExt cx="1565187" cy="21739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65188" cy="2173982"/>
            </a:xfrm>
            <a:custGeom>
              <a:avLst/>
              <a:gdLst/>
              <a:ahLst/>
              <a:cxnLst/>
              <a:rect l="l" t="t" r="r" b="b"/>
              <a:pathLst>
                <a:path w="1565188" h="2173982">
                  <a:moveTo>
                    <a:pt x="1440727" y="2173982"/>
                  </a:moveTo>
                  <a:lnTo>
                    <a:pt x="124460" y="2173982"/>
                  </a:lnTo>
                  <a:cubicBezTo>
                    <a:pt x="55880" y="2173982"/>
                    <a:pt x="0" y="2118102"/>
                    <a:pt x="0" y="204952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40727" y="0"/>
                  </a:lnTo>
                  <a:cubicBezTo>
                    <a:pt x="1509307" y="0"/>
                    <a:pt x="1565188" y="55880"/>
                    <a:pt x="1565188" y="124460"/>
                  </a:cubicBezTo>
                  <a:lnTo>
                    <a:pt x="1565188" y="2049522"/>
                  </a:lnTo>
                  <a:cubicBezTo>
                    <a:pt x="1565188" y="2118102"/>
                    <a:pt x="1509307" y="2173982"/>
                    <a:pt x="1440727" y="2173982"/>
                  </a:cubicBezTo>
                  <a:close/>
                </a:path>
              </a:pathLst>
            </a:custGeom>
            <a:solidFill>
              <a:srgbClr val="092451">
                <a:alpha val="30980"/>
              </a:srgbClr>
            </a:solidFill>
          </p:spPr>
          <p:txBody>
            <a:bodyPr/>
            <a:lstStyle/>
            <a:p>
              <a:endParaRPr lang="ru-TJ" sz="900"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946142" y="877727"/>
            <a:ext cx="1378995" cy="1893094"/>
            <a:chOff x="0" y="0"/>
            <a:chExt cx="1565187" cy="21739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65188" cy="2173982"/>
            </a:xfrm>
            <a:custGeom>
              <a:avLst/>
              <a:gdLst/>
              <a:ahLst/>
              <a:cxnLst/>
              <a:rect l="l" t="t" r="r" b="b"/>
              <a:pathLst>
                <a:path w="1565188" h="2173982">
                  <a:moveTo>
                    <a:pt x="1440727" y="2173982"/>
                  </a:moveTo>
                  <a:lnTo>
                    <a:pt x="124460" y="2173982"/>
                  </a:lnTo>
                  <a:cubicBezTo>
                    <a:pt x="55880" y="2173982"/>
                    <a:pt x="0" y="2118102"/>
                    <a:pt x="0" y="204952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40727" y="0"/>
                  </a:lnTo>
                  <a:cubicBezTo>
                    <a:pt x="1509307" y="0"/>
                    <a:pt x="1565188" y="55880"/>
                    <a:pt x="1565188" y="124460"/>
                  </a:cubicBezTo>
                  <a:lnTo>
                    <a:pt x="1565188" y="2049522"/>
                  </a:lnTo>
                  <a:cubicBezTo>
                    <a:pt x="1565188" y="2118102"/>
                    <a:pt x="1509307" y="2173982"/>
                    <a:pt x="1440727" y="2173982"/>
                  </a:cubicBezTo>
                  <a:close/>
                </a:path>
              </a:pathLst>
            </a:custGeom>
            <a:solidFill>
              <a:srgbClr val="092451">
                <a:alpha val="30980"/>
              </a:srgbClr>
            </a:solidFill>
          </p:spPr>
          <p:txBody>
            <a:bodyPr/>
            <a:lstStyle/>
            <a:p>
              <a:endParaRPr lang="ru-TJ" sz="900"/>
            </a:p>
          </p:txBody>
        </p:sp>
      </p:grpSp>
      <p:sp>
        <p:nvSpPr>
          <p:cNvPr id="10" name="Freeform 10"/>
          <p:cNvSpPr/>
          <p:nvPr/>
        </p:nvSpPr>
        <p:spPr>
          <a:xfrm rot="3672851">
            <a:off x="7418607" y="-1295429"/>
            <a:ext cx="1746851" cy="2887357"/>
          </a:xfrm>
          <a:custGeom>
            <a:avLst/>
            <a:gdLst/>
            <a:ahLst/>
            <a:cxnLst/>
            <a:rect l="l" t="t" r="r" b="b"/>
            <a:pathLst>
              <a:path w="3493701" h="5774713">
                <a:moveTo>
                  <a:pt x="0" y="0"/>
                </a:moveTo>
                <a:lnTo>
                  <a:pt x="3493701" y="0"/>
                </a:lnTo>
                <a:lnTo>
                  <a:pt x="3493701" y="5774713"/>
                </a:lnTo>
                <a:lnTo>
                  <a:pt x="0" y="57747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16" name="Freeform 16"/>
          <p:cNvSpPr/>
          <p:nvPr/>
        </p:nvSpPr>
        <p:spPr>
          <a:xfrm>
            <a:off x="2515347" y="1029291"/>
            <a:ext cx="937615" cy="946605"/>
          </a:xfrm>
          <a:custGeom>
            <a:avLst/>
            <a:gdLst/>
            <a:ahLst/>
            <a:cxnLst/>
            <a:rect l="l" t="t" r="r" b="b"/>
            <a:pathLst>
              <a:path w="1712952" h="1907132">
                <a:moveTo>
                  <a:pt x="0" y="0"/>
                </a:moveTo>
                <a:lnTo>
                  <a:pt x="1712951" y="0"/>
                </a:lnTo>
                <a:lnTo>
                  <a:pt x="1712951" y="1907133"/>
                </a:lnTo>
                <a:lnTo>
                  <a:pt x="0" y="19071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17" name="Freeform 17"/>
          <p:cNvSpPr/>
          <p:nvPr/>
        </p:nvSpPr>
        <p:spPr>
          <a:xfrm>
            <a:off x="290524" y="3678441"/>
            <a:ext cx="843802" cy="983238"/>
          </a:xfrm>
          <a:custGeom>
            <a:avLst/>
            <a:gdLst/>
            <a:ahLst/>
            <a:cxnLst/>
            <a:rect l="l" t="t" r="r" b="b"/>
            <a:pathLst>
              <a:path w="1695348" h="1701535">
                <a:moveTo>
                  <a:pt x="0" y="0"/>
                </a:moveTo>
                <a:lnTo>
                  <a:pt x="1695347" y="0"/>
                </a:lnTo>
                <a:lnTo>
                  <a:pt x="1695347" y="1701535"/>
                </a:lnTo>
                <a:lnTo>
                  <a:pt x="0" y="170153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18" name="Freeform 18"/>
          <p:cNvSpPr/>
          <p:nvPr/>
        </p:nvSpPr>
        <p:spPr>
          <a:xfrm>
            <a:off x="3482743" y="3729101"/>
            <a:ext cx="815474" cy="1075880"/>
          </a:xfrm>
          <a:custGeom>
            <a:avLst/>
            <a:gdLst/>
            <a:ahLst/>
            <a:cxnLst/>
            <a:rect l="l" t="t" r="r" b="b"/>
            <a:pathLst>
              <a:path w="1638432" h="1861855">
                <a:moveTo>
                  <a:pt x="0" y="0"/>
                </a:moveTo>
                <a:lnTo>
                  <a:pt x="1638432" y="0"/>
                </a:lnTo>
                <a:lnTo>
                  <a:pt x="1638432" y="1861854"/>
                </a:lnTo>
                <a:lnTo>
                  <a:pt x="0" y="186185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19" name="Freeform 19"/>
          <p:cNvSpPr/>
          <p:nvPr/>
        </p:nvSpPr>
        <p:spPr>
          <a:xfrm>
            <a:off x="473474" y="512585"/>
            <a:ext cx="1049227" cy="897011"/>
          </a:xfrm>
          <a:custGeom>
            <a:avLst/>
            <a:gdLst/>
            <a:ahLst/>
            <a:cxnLst/>
            <a:rect l="l" t="t" r="r" b="b"/>
            <a:pathLst>
              <a:path w="2108082" h="1552315">
                <a:moveTo>
                  <a:pt x="0" y="0"/>
                </a:moveTo>
                <a:lnTo>
                  <a:pt x="2108081" y="0"/>
                </a:lnTo>
                <a:lnTo>
                  <a:pt x="2108081" y="1552315"/>
                </a:lnTo>
                <a:lnTo>
                  <a:pt x="0" y="155231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 dirty="0"/>
          </a:p>
        </p:txBody>
      </p:sp>
      <p:sp>
        <p:nvSpPr>
          <p:cNvPr id="20" name="Freeform 20"/>
          <p:cNvSpPr/>
          <p:nvPr/>
        </p:nvSpPr>
        <p:spPr>
          <a:xfrm>
            <a:off x="4129382" y="1168478"/>
            <a:ext cx="841207" cy="1016729"/>
          </a:xfrm>
          <a:custGeom>
            <a:avLst/>
            <a:gdLst/>
            <a:ahLst/>
            <a:cxnLst/>
            <a:rect l="l" t="t" r="r" b="b"/>
            <a:pathLst>
              <a:path w="1645077" h="2052415">
                <a:moveTo>
                  <a:pt x="0" y="0"/>
                </a:moveTo>
                <a:lnTo>
                  <a:pt x="1645078" y="0"/>
                </a:lnTo>
                <a:lnTo>
                  <a:pt x="1645078" y="2052415"/>
                </a:lnTo>
                <a:lnTo>
                  <a:pt x="0" y="205241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 dirty="0"/>
          </a:p>
        </p:txBody>
      </p:sp>
      <p:sp>
        <p:nvSpPr>
          <p:cNvPr id="21" name="TextBox 21"/>
          <p:cNvSpPr txBox="1"/>
          <p:nvPr/>
        </p:nvSpPr>
        <p:spPr>
          <a:xfrm>
            <a:off x="2705100" y="7123"/>
            <a:ext cx="3402318" cy="756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33"/>
              </a:lnSpc>
            </a:pPr>
            <a:r>
              <a:rPr lang="en-US" sz="35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Команда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21293" y="1645682"/>
            <a:ext cx="1155334" cy="321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87"/>
              </a:lnSpc>
            </a:pPr>
            <a:r>
              <a:rPr lang="en-US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И.С. Хамида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9449" y="2006756"/>
            <a:ext cx="1954793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Лидер</a:t>
            </a:r>
            <a:r>
              <a:rPr lang="en-US" sz="1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Проекта</a:t>
            </a:r>
            <a:endParaRPr lang="en-US" sz="14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algn="ctr"/>
            <a:r>
              <a:rPr lang="en-US" sz="1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разработчик</a:t>
            </a:r>
            <a:endParaRPr lang="en-US" sz="14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algn="ctr"/>
            <a:r>
              <a:rPr lang="en-US" sz="1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Роль</a:t>
            </a:r>
            <a:r>
              <a:rPr lang="en-US" sz="1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- CEO, CIO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327850" y="2083561"/>
            <a:ext cx="1155334" cy="315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87"/>
              </a:lnSpc>
            </a:pPr>
            <a:r>
              <a:rPr lang="en-US" sz="16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И.С. Джамила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895213" y="2458593"/>
            <a:ext cx="2068627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Менеджер</a:t>
            </a:r>
            <a:r>
              <a:rPr lang="en-US" sz="1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. </a:t>
            </a:r>
          </a:p>
          <a:p>
            <a:pPr algn="ctr"/>
            <a:r>
              <a:rPr lang="en-US" sz="1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Роль</a:t>
            </a:r>
            <a:r>
              <a:rPr lang="en-US" sz="1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- CFO, CMO, </a:t>
            </a:r>
            <a:r>
              <a:rPr lang="en-US" sz="1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маркетинг</a:t>
            </a:r>
            <a:endParaRPr lang="en-US" sz="14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3684499" y="2334817"/>
            <a:ext cx="1858174" cy="1620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87"/>
              </a:lnSpc>
            </a:pPr>
            <a:r>
              <a:rPr lang="en-US" sz="16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Р.А. Хуснидабону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063939" y="2765649"/>
            <a:ext cx="1132765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UX/UI </a:t>
            </a:r>
            <a:r>
              <a:rPr lang="en-US" sz="1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дизайнер</a:t>
            </a:r>
            <a:endParaRPr lang="en-US" sz="14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algn="ctr"/>
            <a:r>
              <a:rPr lang="en-US" sz="1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Роль</a:t>
            </a:r>
            <a:r>
              <a:rPr lang="en-US" sz="1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- CTO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29025" y="3737173"/>
            <a:ext cx="1231599" cy="315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87"/>
              </a:lnSpc>
            </a:pPr>
            <a:r>
              <a:rPr lang="en-US" sz="16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И.Н. Саидвали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20414" y="4279863"/>
            <a:ext cx="2298503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Инженер</a:t>
            </a:r>
            <a:r>
              <a:rPr lang="en-US" sz="1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- </a:t>
            </a:r>
            <a:r>
              <a:rPr lang="en-US" sz="1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электронщик</a:t>
            </a:r>
            <a:endParaRPr lang="en-US" sz="14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algn="ctr"/>
            <a:r>
              <a:rPr lang="en-US" sz="1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Более</a:t>
            </a:r>
            <a:r>
              <a:rPr lang="en-US" sz="1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10 </a:t>
            </a:r>
            <a:r>
              <a:rPr lang="en-US" sz="1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лет</a:t>
            </a:r>
            <a:r>
              <a:rPr lang="en-US" sz="1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в </a:t>
            </a:r>
            <a:r>
              <a:rPr lang="en-US" sz="1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сфере</a:t>
            </a:r>
            <a:r>
              <a:rPr lang="en-US" sz="1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промышленности</a:t>
            </a:r>
            <a:endParaRPr lang="en-US" sz="14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4314721" y="3940561"/>
            <a:ext cx="1498942" cy="1620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87"/>
              </a:lnSpc>
            </a:pPr>
            <a:r>
              <a:rPr lang="en-US" sz="16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А.К.Рахим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292397" y="4256338"/>
            <a:ext cx="154359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Fullstack-разработчик</a:t>
            </a:r>
            <a:endParaRPr lang="en-US" sz="14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376393E6-9470-511C-D3E2-154A5AD763B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b="10383"/>
          <a:stretch>
            <a:fillRect/>
          </a:stretch>
        </p:blipFill>
        <p:spPr>
          <a:xfrm>
            <a:off x="5540313" y="1608927"/>
            <a:ext cx="3254925" cy="2182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381000" y="105339"/>
            <a:ext cx="3529981" cy="525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34"/>
              </a:lnSpc>
            </a:pPr>
            <a:r>
              <a:rPr lang="en-US" sz="25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План</a:t>
            </a:r>
            <a:r>
              <a:rPr lang="en-US" sz="25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развития</a:t>
            </a:r>
            <a:endParaRPr lang="en-US" sz="2500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81000" y="790777"/>
            <a:ext cx="3790950" cy="1359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50"/>
              </a:lnSpc>
            </a:pPr>
            <a:r>
              <a:rPr lang="en-US" sz="11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Исследования</a:t>
            </a:r>
            <a:r>
              <a:rPr lang="en-US" sz="11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и разработка     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                                                             </a:t>
            </a:r>
          </a:p>
          <a:p>
            <a:pPr marL="269875" lvl="1" indent="-134938">
              <a:lnSpc>
                <a:spcPts val="1750"/>
              </a:lnSpc>
              <a:buFont typeface="Arial"/>
              <a:buChar char="•"/>
            </a:pP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Довести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MVP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до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промышленного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образца</a:t>
            </a:r>
            <a:endParaRPr lang="en-US" sz="11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269875" lvl="1" indent="-134938">
              <a:lnSpc>
                <a:spcPts val="1750"/>
              </a:lnSpc>
              <a:buFont typeface="Arial"/>
              <a:buChar char="•"/>
            </a:pP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Адаптировать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блок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под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новые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типы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станков</a:t>
            </a:r>
            <a:endParaRPr lang="en-US" sz="11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269875" lvl="1" indent="-134938">
              <a:lnSpc>
                <a:spcPts val="1750"/>
              </a:lnSpc>
              <a:buFont typeface="Arial"/>
              <a:buChar char="•"/>
            </a:pP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Внедрить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ИИ‑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модули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(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расход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смеси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, контроль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качества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)</a:t>
            </a:r>
          </a:p>
          <a:p>
            <a:pPr marL="269875" lvl="1" indent="-134938">
              <a:lnSpc>
                <a:spcPts val="1750"/>
              </a:lnSpc>
              <a:buFont typeface="Arial"/>
              <a:buChar char="•"/>
            </a:pP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Провести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испытания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на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штукатурной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станции</a:t>
            </a:r>
            <a:endParaRPr lang="en-US" sz="11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81000" y="2246843"/>
            <a:ext cx="3790951" cy="11285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50"/>
              </a:lnSpc>
            </a:pPr>
            <a:r>
              <a:rPr lang="en-US" sz="11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Маркетинг</a:t>
            </a:r>
            <a:r>
              <a:rPr lang="en-US" sz="11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11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и</a:t>
            </a:r>
            <a:r>
              <a:rPr lang="en-US" sz="11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11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продвижение</a:t>
            </a:r>
            <a:endParaRPr lang="en-US" sz="1100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  <a:p>
            <a:pPr marL="269875" lvl="1" indent="-134938">
              <a:lnSpc>
                <a:spcPts val="1750"/>
              </a:lnSpc>
              <a:buFont typeface="Arial"/>
              <a:buChar char="•"/>
            </a:pPr>
            <a:r>
              <a:rPr lang="ru-RU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Улучшить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сайт</a:t>
            </a:r>
            <a:endParaRPr lang="en-US" sz="11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269875" lvl="1" indent="-134938">
              <a:lnSpc>
                <a:spcPts val="1750"/>
              </a:lnSpc>
              <a:buFont typeface="Arial"/>
              <a:buChar char="•"/>
            </a:pP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Участвовать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профильных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выставках</a:t>
            </a:r>
            <a:endParaRPr lang="en-US" sz="11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269875" lvl="1" indent="-134938">
              <a:lnSpc>
                <a:spcPts val="1750"/>
              </a:lnSpc>
              <a:buFont typeface="Arial"/>
              <a:buChar char="•"/>
            </a:pP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Развить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дилерскую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сеть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регионах</a:t>
            </a:r>
            <a:endParaRPr lang="en-US" sz="11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269875" lvl="1" indent="-134938">
              <a:lnSpc>
                <a:spcPts val="1750"/>
              </a:lnSpc>
              <a:buFont typeface="Arial"/>
              <a:buChar char="•"/>
            </a:pP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Заключить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партнёрства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производителями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станков</a:t>
            </a:r>
            <a:endParaRPr lang="en-US" sz="11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68300" y="3707653"/>
            <a:ext cx="3600450" cy="6669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50"/>
              </a:lnSpc>
            </a:pPr>
            <a:r>
              <a:rPr lang="en-US" sz="11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Инвестиции</a:t>
            </a:r>
            <a:endParaRPr lang="en-US" sz="1100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  <a:p>
            <a:pPr marL="269875" lvl="1" indent="-134938">
              <a:lnSpc>
                <a:spcPts val="1750"/>
              </a:lnSpc>
              <a:buFont typeface="Arial"/>
              <a:buChar char="•"/>
            </a:pP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Гранты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(ФСИ,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Агентство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инноваций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РТ)</a:t>
            </a:r>
          </a:p>
          <a:p>
            <a:pPr marL="269875" lvl="1" indent="-134938">
              <a:lnSpc>
                <a:spcPts val="1750"/>
              </a:lnSpc>
              <a:buFont typeface="Arial"/>
              <a:buChar char="•"/>
            </a:pPr>
            <a:r>
              <a:rPr lang="ru-RU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Ин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вестиции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(3–5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млн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1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руб</a:t>
            </a:r>
            <a:r>
              <a:rPr lang="en-US" sz="11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.)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AF00BE-97E4-EEA3-4598-286A2437FF25}"/>
              </a:ext>
            </a:extLst>
          </p:cNvPr>
          <p:cNvSpPr txBox="1"/>
          <p:nvPr/>
        </p:nvSpPr>
        <p:spPr>
          <a:xfrm>
            <a:off x="3052483" y="2724826"/>
            <a:ext cx="610496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TJ" sz="900" dirty="0"/>
          </a:p>
        </p:txBody>
      </p:sp>
      <p:pic>
        <p:nvPicPr>
          <p:cNvPr id="2" name="ракета.mp4">
            <a:hlinkClick r:id="" action="ppaction://media"/>
            <a:extLst>
              <a:ext uri="{FF2B5EF4-FFF2-40B4-BE49-F238E27FC236}">
                <a16:creationId xmlns:a16="http://schemas.microsoft.com/office/drawing/2014/main" id="{11DEA35C-8E62-58C8-B720-57DC4354F0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28542" r="21874"/>
          <a:stretch>
            <a:fillRect/>
          </a:stretch>
        </p:blipFill>
        <p:spPr>
          <a:xfrm>
            <a:off x="4576483" y="0"/>
            <a:ext cx="45339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793602" y="-1989441"/>
            <a:ext cx="5902771" cy="5902771"/>
          </a:xfrm>
          <a:custGeom>
            <a:avLst/>
            <a:gdLst/>
            <a:ahLst/>
            <a:cxnLst/>
            <a:rect l="l" t="t" r="r" b="b"/>
            <a:pathLst>
              <a:path w="11805542" h="11805542">
                <a:moveTo>
                  <a:pt x="0" y="0"/>
                </a:moveTo>
                <a:lnTo>
                  <a:pt x="11805542" y="0"/>
                </a:lnTo>
                <a:lnTo>
                  <a:pt x="11805542" y="11805542"/>
                </a:lnTo>
                <a:lnTo>
                  <a:pt x="0" y="118055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3" name="Freeform 3"/>
          <p:cNvSpPr/>
          <p:nvPr/>
        </p:nvSpPr>
        <p:spPr>
          <a:xfrm>
            <a:off x="5601710" y="588730"/>
            <a:ext cx="5902771" cy="5902771"/>
          </a:xfrm>
          <a:custGeom>
            <a:avLst/>
            <a:gdLst/>
            <a:ahLst/>
            <a:cxnLst/>
            <a:rect l="l" t="t" r="r" b="b"/>
            <a:pathLst>
              <a:path w="11805542" h="11805542">
                <a:moveTo>
                  <a:pt x="0" y="0"/>
                </a:moveTo>
                <a:lnTo>
                  <a:pt x="11805542" y="0"/>
                </a:lnTo>
                <a:lnTo>
                  <a:pt x="11805542" y="11805542"/>
                </a:lnTo>
                <a:lnTo>
                  <a:pt x="0" y="118055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4" name="Freeform 4"/>
          <p:cNvSpPr/>
          <p:nvPr/>
        </p:nvSpPr>
        <p:spPr>
          <a:xfrm>
            <a:off x="6602603" y="2333906"/>
            <a:ext cx="4446626" cy="4157596"/>
          </a:xfrm>
          <a:custGeom>
            <a:avLst/>
            <a:gdLst/>
            <a:ahLst/>
            <a:cxnLst/>
            <a:rect l="l" t="t" r="r" b="b"/>
            <a:pathLst>
              <a:path w="8893252" h="8315191">
                <a:moveTo>
                  <a:pt x="0" y="0"/>
                </a:moveTo>
                <a:lnTo>
                  <a:pt x="8893252" y="0"/>
                </a:lnTo>
                <a:lnTo>
                  <a:pt x="8893252" y="8315190"/>
                </a:lnTo>
                <a:lnTo>
                  <a:pt x="0" y="83151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5" name="Freeform 5"/>
          <p:cNvSpPr/>
          <p:nvPr/>
        </p:nvSpPr>
        <p:spPr>
          <a:xfrm rot="1365435">
            <a:off x="-1981243" y="-497834"/>
            <a:ext cx="3141191" cy="3189027"/>
          </a:xfrm>
          <a:custGeom>
            <a:avLst/>
            <a:gdLst/>
            <a:ahLst/>
            <a:cxnLst/>
            <a:rect l="l" t="t" r="r" b="b"/>
            <a:pathLst>
              <a:path w="6282382" h="6378053">
                <a:moveTo>
                  <a:pt x="0" y="0"/>
                </a:moveTo>
                <a:lnTo>
                  <a:pt x="6282382" y="0"/>
                </a:lnTo>
                <a:lnTo>
                  <a:pt x="6282382" y="6378053"/>
                </a:lnTo>
                <a:lnTo>
                  <a:pt x="0" y="63780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6" name="TextBox 6"/>
          <p:cNvSpPr txBox="1"/>
          <p:nvPr/>
        </p:nvSpPr>
        <p:spPr>
          <a:xfrm>
            <a:off x="1002816" y="1414393"/>
            <a:ext cx="6741973" cy="3218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56235" lvl="1" indent="-178118">
              <a:lnSpc>
                <a:spcPts val="2310"/>
              </a:lnSpc>
              <a:buFont typeface="Arial"/>
              <a:buChar char="•"/>
            </a:pPr>
            <a:r>
              <a:rPr lang="en-US" sz="165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Компетенции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–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инженер‑механик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+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специалист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по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ИИ (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компьютерное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зрение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)</a:t>
            </a:r>
          </a:p>
          <a:p>
            <a:pPr marL="356235" lvl="1" indent="-178118">
              <a:lnSpc>
                <a:spcPts val="2310"/>
              </a:lnSpc>
              <a:buFont typeface="Arial"/>
              <a:buChar char="•"/>
            </a:pPr>
            <a:r>
              <a:rPr lang="en-US" sz="165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Финансирование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– 3–5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млн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руб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. на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доработку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до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промобразца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и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запуск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мелкой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серии</a:t>
            </a:r>
            <a:endParaRPr lang="en-US" sz="165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356235" lvl="1" indent="-178118">
              <a:lnSpc>
                <a:spcPts val="2310"/>
              </a:lnSpc>
              <a:buFont typeface="Arial"/>
              <a:buChar char="•"/>
            </a:pPr>
            <a:r>
              <a:rPr lang="en-US" sz="165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Продвижение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–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маркетолог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B2B,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бюджет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на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выставки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и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рекламу</a:t>
            </a:r>
            <a:endParaRPr lang="en-US" sz="165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356235" lvl="1" indent="-178118">
              <a:lnSpc>
                <a:spcPts val="2310"/>
              </a:lnSpc>
              <a:buFont typeface="Arial"/>
              <a:buChar char="•"/>
            </a:pPr>
            <a:r>
              <a:rPr lang="en-US" sz="165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Партнёрства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–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формальные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соглашения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с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производителями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станков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и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дилерами</a:t>
            </a:r>
            <a:endParaRPr lang="en-US" sz="165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>
              <a:lnSpc>
                <a:spcPts val="2310"/>
              </a:lnSpc>
            </a:pPr>
            <a:endParaRPr lang="en-US" sz="165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>
              <a:lnSpc>
                <a:spcPts val="2310"/>
              </a:lnSpc>
            </a:pPr>
            <a:r>
              <a:rPr lang="en-US" sz="165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Решение: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привлечь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финансирование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,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усилить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команду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,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заключить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2–3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партнёрства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для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пилотных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продаж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.</a:t>
            </a:r>
          </a:p>
          <a:p>
            <a:pPr>
              <a:lnSpc>
                <a:spcPts val="2310"/>
              </a:lnSpc>
            </a:pPr>
            <a:endParaRPr lang="en-US" sz="165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92285" y="483955"/>
            <a:ext cx="7159431" cy="738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44"/>
              </a:lnSpc>
            </a:pPr>
            <a:r>
              <a:rPr lang="en-US" sz="4531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Запрос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793602" y="-1989441"/>
            <a:ext cx="5902771" cy="5902771"/>
          </a:xfrm>
          <a:custGeom>
            <a:avLst/>
            <a:gdLst/>
            <a:ahLst/>
            <a:cxnLst/>
            <a:rect l="l" t="t" r="r" b="b"/>
            <a:pathLst>
              <a:path w="11805542" h="11805542">
                <a:moveTo>
                  <a:pt x="0" y="0"/>
                </a:moveTo>
                <a:lnTo>
                  <a:pt x="11805542" y="0"/>
                </a:lnTo>
                <a:lnTo>
                  <a:pt x="11805542" y="11805542"/>
                </a:lnTo>
                <a:lnTo>
                  <a:pt x="0" y="118055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3" name="Freeform 3"/>
          <p:cNvSpPr/>
          <p:nvPr/>
        </p:nvSpPr>
        <p:spPr>
          <a:xfrm rot="1365435">
            <a:off x="-2047270" y="-169749"/>
            <a:ext cx="2721805" cy="2763254"/>
          </a:xfrm>
          <a:custGeom>
            <a:avLst/>
            <a:gdLst/>
            <a:ahLst/>
            <a:cxnLst/>
            <a:rect l="l" t="t" r="r" b="b"/>
            <a:pathLst>
              <a:path w="5443610" h="5526507">
                <a:moveTo>
                  <a:pt x="0" y="0"/>
                </a:moveTo>
                <a:lnTo>
                  <a:pt x="5443610" y="0"/>
                </a:lnTo>
                <a:lnTo>
                  <a:pt x="5443610" y="5526508"/>
                </a:lnTo>
                <a:lnTo>
                  <a:pt x="0" y="55265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4" name="TextBox 4"/>
          <p:cNvSpPr txBox="1"/>
          <p:nvPr/>
        </p:nvSpPr>
        <p:spPr>
          <a:xfrm>
            <a:off x="366156" y="1912398"/>
            <a:ext cx="2507241" cy="2334101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10"/>
              </a:lnSpc>
            </a:pPr>
            <a:r>
              <a:rPr lang="en-US" sz="165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Эксперты</a:t>
            </a:r>
            <a:r>
              <a:rPr lang="en-US" sz="165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165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проекта</a:t>
            </a:r>
            <a:r>
              <a:rPr lang="en-US" sz="165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:</a:t>
            </a:r>
          </a:p>
          <a:p>
            <a:pPr>
              <a:lnSpc>
                <a:spcPts val="2310"/>
              </a:lnSpc>
            </a:pP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Крамин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Т.В.</a:t>
            </a:r>
          </a:p>
          <a:p>
            <a:pPr>
              <a:lnSpc>
                <a:spcPts val="2310"/>
              </a:lnSpc>
            </a:pP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Зайнуллин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А.Ф.</a:t>
            </a:r>
          </a:p>
          <a:p>
            <a:pPr>
              <a:lnSpc>
                <a:spcPts val="2310"/>
              </a:lnSpc>
            </a:pP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Григорьев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Р.А.</a:t>
            </a:r>
          </a:p>
          <a:p>
            <a:pPr>
              <a:lnSpc>
                <a:spcPts val="2310"/>
              </a:lnSpc>
            </a:pP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Гришин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А.В.</a:t>
            </a:r>
          </a:p>
          <a:p>
            <a:pPr>
              <a:lnSpc>
                <a:spcPts val="2310"/>
              </a:lnSpc>
            </a:pP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Сухарь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Р.В.</a:t>
            </a:r>
          </a:p>
          <a:p>
            <a:pPr>
              <a:lnSpc>
                <a:spcPts val="2310"/>
              </a:lnSpc>
            </a:pP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Яминов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Р.И.</a:t>
            </a:r>
          </a:p>
          <a:p>
            <a:pPr>
              <a:lnSpc>
                <a:spcPts val="2310"/>
              </a:lnSpc>
            </a:pPr>
            <a:r>
              <a:rPr lang="en-US" sz="165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Ханбиков</a:t>
            </a:r>
            <a:r>
              <a:rPr lang="en-US" sz="165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А.В.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65821" y="365045"/>
            <a:ext cx="6012358" cy="57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499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Экспертное заключение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50D970-F0A0-6926-49F6-9DF931A97B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0" y="1052340"/>
            <a:ext cx="5868219" cy="39200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793602" y="-1989441"/>
            <a:ext cx="5902771" cy="5902771"/>
          </a:xfrm>
          <a:custGeom>
            <a:avLst/>
            <a:gdLst/>
            <a:ahLst/>
            <a:cxnLst/>
            <a:rect l="l" t="t" r="r" b="b"/>
            <a:pathLst>
              <a:path w="11805542" h="11805542">
                <a:moveTo>
                  <a:pt x="0" y="0"/>
                </a:moveTo>
                <a:lnTo>
                  <a:pt x="11805542" y="0"/>
                </a:lnTo>
                <a:lnTo>
                  <a:pt x="11805542" y="11805542"/>
                </a:lnTo>
                <a:lnTo>
                  <a:pt x="0" y="118055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3" name="Freeform 3"/>
          <p:cNvSpPr/>
          <p:nvPr/>
        </p:nvSpPr>
        <p:spPr>
          <a:xfrm rot="1365435">
            <a:off x="-2274191" y="-524931"/>
            <a:ext cx="2721805" cy="2763254"/>
          </a:xfrm>
          <a:custGeom>
            <a:avLst/>
            <a:gdLst/>
            <a:ahLst/>
            <a:cxnLst/>
            <a:rect l="l" t="t" r="r" b="b"/>
            <a:pathLst>
              <a:path w="5443610" h="5526507">
                <a:moveTo>
                  <a:pt x="0" y="0"/>
                </a:moveTo>
                <a:lnTo>
                  <a:pt x="5443610" y="0"/>
                </a:lnTo>
                <a:lnTo>
                  <a:pt x="5443610" y="5526507"/>
                </a:lnTo>
                <a:lnTo>
                  <a:pt x="0" y="55265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4" name="TextBox 4"/>
          <p:cNvSpPr txBox="1"/>
          <p:nvPr/>
        </p:nvSpPr>
        <p:spPr>
          <a:xfrm>
            <a:off x="1565821" y="365045"/>
            <a:ext cx="6012358" cy="57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499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Экспертное заключение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5EF2140-6135-2D43-3D4D-C9B6B710C6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1061" y="1085850"/>
            <a:ext cx="6122366" cy="3886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6C07282-104D-4758-2A73-26563C9362EF}"/>
              </a:ext>
            </a:extLst>
          </p:cNvPr>
          <p:cNvSpPr txBox="1"/>
          <p:nvPr/>
        </p:nvSpPr>
        <p:spPr>
          <a:xfrm>
            <a:off x="280220" y="918952"/>
            <a:ext cx="4632838" cy="1378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tabLst>
                <a:tab pos="1104424" algn="l"/>
              </a:tabLst>
            </a:pPr>
            <a:r>
              <a:rPr lang="ru-RU" b="1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ТАМ:</a:t>
            </a:r>
            <a:endParaRPr lang="ru-RU" dirty="0">
              <a:solidFill>
                <a:schemeClr val="bg2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1104424" algn="l"/>
              </a:tabLst>
            </a:pPr>
            <a:r>
              <a:rPr lang="ru-RU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28 000 * 150 000 = </a:t>
            </a:r>
            <a:r>
              <a:rPr lang="ru-RU" dirty="0">
                <a:solidFill>
                  <a:schemeClr val="bg1"/>
                </a:solidFill>
              </a:rPr>
              <a:t>4 200 000 000 </a:t>
            </a:r>
            <a:r>
              <a:rPr lang="ru-RU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endParaRPr lang="ru-RU" dirty="0">
              <a:solidFill>
                <a:schemeClr val="bg2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1104424" algn="l"/>
              </a:tabLst>
            </a:pPr>
            <a:endParaRPr lang="ru-RU" sz="135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Arial Unicode MS"/>
            </a:endParaRP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1104424" algn="l"/>
              </a:tabLst>
            </a:pPr>
            <a:endParaRPr lang="ru-RU" sz="135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Arial Unicode M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B58562-FAEF-E218-F6FE-FA563F39D8D4}"/>
              </a:ext>
            </a:extLst>
          </p:cNvPr>
          <p:cNvSpPr txBox="1"/>
          <p:nvPr/>
        </p:nvSpPr>
        <p:spPr>
          <a:xfrm>
            <a:off x="3687097" y="59438"/>
            <a:ext cx="5385657" cy="1027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050"/>
              </a:spcAft>
            </a:pPr>
            <a:r>
              <a:rPr lang="ru-RU" sz="1400" dirty="0">
                <a:solidFill>
                  <a:schemeClr val="bg1"/>
                </a:solidFill>
              </a:rPr>
              <a:t>По данным реестра строительных СРО и ЕГРЮЛ, в России зарегистрировано около 47 000 строительных и отделочных компаний, из которых штукатурными работами занимаются порядка 28 000 организаций </a:t>
            </a:r>
            <a:r>
              <a:rPr lang="ru-RU" sz="1400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 Unicode MS"/>
              </a:rPr>
              <a:t>.</a:t>
            </a:r>
            <a:endParaRPr lang="ru-RU" sz="1400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Arial Unicode M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13AB14-05FA-8EF1-E110-5BBD691B1CF3}"/>
              </a:ext>
            </a:extLst>
          </p:cNvPr>
          <p:cNvSpPr txBox="1"/>
          <p:nvPr/>
        </p:nvSpPr>
        <p:spPr>
          <a:xfrm>
            <a:off x="71248" y="-19421"/>
            <a:ext cx="28091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SAM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SOM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5C1F3DF-2C98-B40A-1B0F-5C6CD0D9BC8A}"/>
              </a:ext>
            </a:extLst>
          </p:cNvPr>
          <p:cNvCxnSpPr>
            <a:cxnSpLocks/>
          </p:cNvCxnSpPr>
          <p:nvPr/>
        </p:nvCxnSpPr>
        <p:spPr>
          <a:xfrm>
            <a:off x="71248" y="511494"/>
            <a:ext cx="3070159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84AD155A-B679-8707-15F6-A447E6BE8346}"/>
              </a:ext>
            </a:extLst>
          </p:cNvPr>
          <p:cNvSpPr/>
          <p:nvPr/>
        </p:nvSpPr>
        <p:spPr>
          <a:xfrm>
            <a:off x="5719805" y="1081894"/>
            <a:ext cx="3211154" cy="1379513"/>
          </a:xfrm>
          <a:prstGeom prst="roundRect">
            <a:avLst/>
          </a:prstGeom>
          <a:ln>
            <a:solidFill>
              <a:srgbClr val="D600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0000"/>
              </a:lnSpc>
              <a:spcBef>
                <a:spcPts val="1050"/>
              </a:spcBef>
              <a:spcAft>
                <a:spcPts val="1050"/>
              </a:spcAft>
            </a:pPr>
            <a:r>
              <a:rPr lang="ru-RU" sz="1600" dirty="0"/>
              <a:t>Цена комплекта </a:t>
            </a:r>
            <a:r>
              <a:rPr lang="en-US" sz="1600" dirty="0"/>
              <a:t>NeuroUniDrive</a:t>
            </a:r>
            <a:r>
              <a:rPr lang="ru-RU" sz="1600" dirty="0"/>
              <a:t> - </a:t>
            </a:r>
            <a:r>
              <a:rPr lang="en-US" sz="1600" dirty="0"/>
              <a:t>PLASTER PRO</a:t>
            </a:r>
            <a:r>
              <a:rPr lang="ru-RU" sz="1600" dirty="0"/>
              <a:t>: </a:t>
            </a:r>
            <a:r>
              <a:rPr lang="ru-RU" sz="1600" b="1" dirty="0"/>
              <a:t>150 000 руб.</a:t>
            </a:r>
            <a:r>
              <a:rPr lang="ru-RU" sz="1600" dirty="0"/>
              <a:t> Себестоимость: </a:t>
            </a:r>
            <a:r>
              <a:rPr lang="ru-RU" sz="1600" b="1" dirty="0"/>
              <a:t>50 000 руб</a:t>
            </a:r>
            <a:r>
              <a:rPr lang="ru-RU" sz="1600" dirty="0"/>
              <a:t>. Маржа на единицу: </a:t>
            </a:r>
            <a:r>
              <a:rPr lang="ru-RU" sz="1600" b="1" dirty="0"/>
              <a:t>100 000 руб</a:t>
            </a:r>
            <a:r>
              <a:rPr lang="ru-RU" sz="900" b="1" dirty="0"/>
              <a:t>. </a:t>
            </a:r>
            <a:endParaRPr lang="ru-RU" b="1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Arial Unicode M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D4E618-1C2A-9B1E-E3F3-55B54E565CEF}"/>
              </a:ext>
            </a:extLst>
          </p:cNvPr>
          <p:cNvSpPr txBox="1"/>
          <p:nvPr/>
        </p:nvSpPr>
        <p:spPr>
          <a:xfrm>
            <a:off x="5117743" y="2550632"/>
            <a:ext cx="3817989" cy="1357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tabLst>
                <a:tab pos="1104424" algn="l"/>
              </a:tabLst>
            </a:pPr>
            <a:r>
              <a:rPr lang="ru-RU" b="1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SOM:</a:t>
            </a:r>
            <a:endParaRPr lang="ru-RU" dirty="0">
              <a:solidFill>
                <a:schemeClr val="bg2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1104424" algn="l"/>
              </a:tabLst>
            </a:pPr>
            <a:r>
              <a:rPr lang="ru-RU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840 * 150 000 = </a:t>
            </a:r>
            <a:r>
              <a:rPr lang="ru-RU" sz="2000" dirty="0">
                <a:solidFill>
                  <a:schemeClr val="bg1"/>
                </a:solidFill>
              </a:rPr>
              <a:t>126 000 000 </a:t>
            </a:r>
            <a:endParaRPr lang="ru-RU" sz="2000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1104424" algn="l"/>
              </a:tabLst>
            </a:pPr>
            <a:r>
              <a:rPr lang="ru-RU" sz="1200" dirty="0">
                <a:solidFill>
                  <a:schemeClr val="bg1"/>
                </a:solidFill>
              </a:rPr>
              <a:t>10% от </a:t>
            </a:r>
            <a:r>
              <a:rPr lang="en-US" sz="1200" dirty="0">
                <a:solidFill>
                  <a:schemeClr val="bg1"/>
                </a:solidFill>
              </a:rPr>
              <a:t>SAM </a:t>
            </a:r>
            <a:r>
              <a:rPr lang="ru-RU" sz="12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1104424" algn="l"/>
              </a:tabLst>
            </a:pPr>
            <a:endParaRPr lang="ru-RU" sz="12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6CB353-B00C-91C2-C761-0D52AE25A8EB}"/>
              </a:ext>
            </a:extLst>
          </p:cNvPr>
          <p:cNvSpPr txBox="1"/>
          <p:nvPr/>
        </p:nvSpPr>
        <p:spPr>
          <a:xfrm>
            <a:off x="200248" y="1718901"/>
            <a:ext cx="4619931" cy="349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tabLst>
                <a:tab pos="1104424" algn="l"/>
              </a:tabLst>
            </a:pPr>
            <a:r>
              <a:rPr lang="ru-RU" sz="1600" dirty="0">
                <a:solidFill>
                  <a:schemeClr val="bg1"/>
                </a:solidFill>
              </a:rPr>
              <a:t>компаний </a:t>
            </a:r>
            <a:endParaRPr lang="ru-RU" sz="1600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Arial Unicode M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085266-7FC2-DA7A-069F-1BD334D0D798}"/>
              </a:ext>
            </a:extLst>
          </p:cNvPr>
          <p:cNvSpPr txBox="1"/>
          <p:nvPr/>
        </p:nvSpPr>
        <p:spPr>
          <a:xfrm>
            <a:off x="208269" y="2442153"/>
            <a:ext cx="4611910" cy="1138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tabLst>
                <a:tab pos="1104424" algn="l"/>
              </a:tabLst>
            </a:pPr>
            <a:r>
              <a:rPr lang="ru-RU" b="1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SAM:</a:t>
            </a:r>
            <a:endParaRPr lang="ru-RU" dirty="0">
              <a:solidFill>
                <a:schemeClr val="bg2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1104424" algn="l"/>
              </a:tabLst>
            </a:pPr>
            <a:r>
              <a:rPr lang="ru-RU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8 400 * 150 000= </a:t>
            </a:r>
            <a:r>
              <a:rPr lang="ru-RU" dirty="0">
                <a:solidFill>
                  <a:schemeClr val="bg1"/>
                </a:solidFill>
              </a:rPr>
              <a:t>1 260 000 000 </a:t>
            </a:r>
            <a:r>
              <a:rPr lang="ru-RU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endParaRPr lang="ru-RU" dirty="0">
              <a:solidFill>
                <a:schemeClr val="bg2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1104424" algn="l"/>
              </a:tabLst>
            </a:pPr>
            <a:r>
              <a:rPr lang="ru-RU" sz="1200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bg1"/>
                </a:solidFill>
              </a:rPr>
              <a:t>30% от </a:t>
            </a:r>
            <a:r>
              <a:rPr lang="en-US" sz="1200" dirty="0">
                <a:solidFill>
                  <a:schemeClr val="bg1"/>
                </a:solidFill>
              </a:rPr>
              <a:t>TAM</a:t>
            </a:r>
            <a:r>
              <a:rPr lang="ru-RU" sz="1200" dirty="0">
                <a:solidFill>
                  <a:schemeClr val="bg1"/>
                </a:solidFill>
              </a:rPr>
              <a:t>           </a:t>
            </a:r>
            <a:r>
              <a:rPr lang="ru-RU" b="1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064E94EB-8032-5E66-7FD7-1FED82291124}"/>
              </a:ext>
            </a:extLst>
          </p:cNvPr>
          <p:cNvCxnSpPr/>
          <p:nvPr/>
        </p:nvCxnSpPr>
        <p:spPr>
          <a:xfrm>
            <a:off x="647700" y="1584952"/>
            <a:ext cx="0" cy="18669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0189C4DA-D981-6F78-24FB-02965061C0DC}"/>
              </a:ext>
            </a:extLst>
          </p:cNvPr>
          <p:cNvCxnSpPr/>
          <p:nvPr/>
        </p:nvCxnSpPr>
        <p:spPr>
          <a:xfrm>
            <a:off x="571500" y="3108952"/>
            <a:ext cx="0" cy="18669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62B4B37B-C200-4291-19EB-24CD34E2D18D}"/>
              </a:ext>
            </a:extLst>
          </p:cNvPr>
          <p:cNvCxnSpPr/>
          <p:nvPr/>
        </p:nvCxnSpPr>
        <p:spPr>
          <a:xfrm>
            <a:off x="5372100" y="3202301"/>
            <a:ext cx="0" cy="18669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37BDDD9-7B15-5E60-F601-5EEFE235FBDE}"/>
              </a:ext>
            </a:extLst>
          </p:cNvPr>
          <p:cNvSpPr txBox="1"/>
          <p:nvPr/>
        </p:nvSpPr>
        <p:spPr>
          <a:xfrm>
            <a:off x="495300" y="3853970"/>
            <a:ext cx="79622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Рентабельность инвестиций (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ROI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) Планируемые продажи: От 840 потенциальных клиентов в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SOM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 возьмём 5% — реалистичный темп выхода на рынок в первый год: </a:t>
            </a:r>
          </a:p>
          <a:p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840 × 5% = 42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клиента в год Или примерно ~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3–4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комплекта в месяц Прибыль с единицы: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150 000 − 50 000 = 100 000 руб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. Прибыль за первый год: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42 × 100 000 = 4 200 000 руб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. 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770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1097280"/>
            <a:ext cx="3657600" cy="3657600"/>
          </a:xfrm>
          <a:prstGeom prst="ellipse">
            <a:avLst/>
          </a:prstGeom>
          <a:solidFill>
            <a:srgbClr val="A259FF">
              <a:alpha val="18000"/>
            </a:srgbClr>
          </a:solidFill>
          <a:ln w="12700">
            <a:solidFill>
              <a:srgbClr val="A259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3200400"/>
            <a:ext cx="2743200" cy="2743200"/>
          </a:xfrm>
          <a:prstGeom prst="ellipse">
            <a:avLst/>
          </a:prstGeom>
          <a:solidFill>
            <a:srgbClr val="4F6FFF">
              <a:alpha val="15000"/>
            </a:srgbClr>
          </a:solidFill>
          <a:ln w="12700">
            <a:solidFill>
              <a:srgbClr val="4F6FFF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286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С чего всё началось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457200" y="850392"/>
            <a:ext cx="8229600" cy="36576"/>
          </a:xfrm>
          <a:prstGeom prst="rect">
            <a:avLst/>
          </a:prstGeom>
          <a:solidFill>
            <a:srgbClr val="4F6FFF"/>
          </a:solidFill>
          <a:ln w="12700">
            <a:solidFill>
              <a:srgbClr val="4F6FFF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005840"/>
            <a:ext cx="5029200" cy="1463040"/>
          </a:xfrm>
          <a:prstGeom prst="rect">
            <a:avLst/>
          </a:prstGeom>
          <a:solidFill>
            <a:srgbClr val="111638"/>
          </a:solidFill>
          <a:ln w="12700">
            <a:solidFill>
              <a:srgbClr val="4F6FFF">
                <a:alpha val="30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94360" y="1051560"/>
            <a:ext cx="4754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D4FF"/>
                </a:solidFill>
              </a:rPr>
              <a:t>Наша история</a:t>
            </a:r>
            <a:endParaRPr lang="en-US" sz="1400" dirty="0"/>
          </a:p>
          <a:p>
            <a:pPr marL="0" indent="0">
              <a:buNone/>
            </a:pPr>
            <a:r>
              <a:rPr lang="en-US" sz="1200" dirty="0">
                <a:solidFill>
                  <a:srgbClr val="C8D6FF"/>
                </a:solidFill>
              </a:rPr>
              <a:t>На нашем производстве был станок ПДПУ-600 — дисковая пилорама. После покупки обнаружили: один мотор, нет датчиков безопасности, оператор физически толкает станок на каждом проходе. Любая ошибка — брак или травма. Стали искать решение. Не нашли ничего доступного. Создали сами.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2606040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D4FF"/>
                </a:solidFill>
              </a:rPr>
              <a:t>Боль рынка — оцифрованная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3063240"/>
            <a:ext cx="5029200" cy="384048"/>
          </a:xfrm>
          <a:prstGeom prst="rect">
            <a:avLst/>
          </a:prstGeom>
          <a:solidFill>
            <a:srgbClr val="111638"/>
          </a:solidFill>
          <a:ln w="12700">
            <a:solidFill>
              <a:srgbClr val="A259FF">
                <a:alpha val="3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090672"/>
            <a:ext cx="4846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</a:rPr>
              <a:t>⚠  Человеческий фактор — ошибки оператора → брак и травмы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57200" y="3520440"/>
            <a:ext cx="5029200" cy="384048"/>
          </a:xfrm>
          <a:prstGeom prst="rect">
            <a:avLst/>
          </a:prstGeom>
          <a:solidFill>
            <a:srgbClr val="111638"/>
          </a:solidFill>
          <a:ln w="12700">
            <a:solidFill>
              <a:srgbClr val="4F6FFF">
                <a:alpha val="3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3547872"/>
            <a:ext cx="4846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</a:rPr>
              <a:t>💸  Перерасход материала 20–30% при ручном нанесении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57200" y="3977640"/>
            <a:ext cx="5029200" cy="384048"/>
          </a:xfrm>
          <a:prstGeom prst="rect">
            <a:avLst/>
          </a:prstGeom>
          <a:solidFill>
            <a:srgbClr val="111638"/>
          </a:solidFill>
          <a:ln w="12700">
            <a:solidFill>
              <a:srgbClr val="00E5A0">
                <a:alpha val="3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4005072"/>
            <a:ext cx="4846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</a:rPr>
              <a:t>🤖  Промышленные роботы стоят от 1,5 млн ₽ — недоступны МСБ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457200" y="4434840"/>
            <a:ext cx="5029200" cy="384048"/>
          </a:xfrm>
          <a:prstGeom prst="rect">
            <a:avLst/>
          </a:prstGeom>
          <a:solidFill>
            <a:srgbClr val="111638"/>
          </a:solidFill>
          <a:ln w="12700">
            <a:solidFill>
              <a:srgbClr val="00D4FF">
                <a:alpha val="3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4462272"/>
            <a:ext cx="4846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</a:rPr>
              <a:t>👷  Дефицит квалифицированных операторов на рынке труда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035040" y="1097280"/>
            <a:ext cx="2834640" cy="1051560"/>
          </a:xfrm>
          <a:prstGeom prst="rect">
            <a:avLst/>
          </a:prstGeom>
          <a:solidFill>
            <a:srgbClr val="111638"/>
          </a:solidFill>
          <a:ln w="12700">
            <a:solidFill>
              <a:srgbClr val="4F6FFF">
                <a:alpha val="50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035040" y="114300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4F6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19 837</a:t>
            </a:r>
            <a:endParaRPr lang="en-US" sz="3400" dirty="0"/>
          </a:p>
        </p:txBody>
      </p:sp>
      <p:sp>
        <p:nvSpPr>
          <p:cNvPr id="19" name="Text 17"/>
          <p:cNvSpPr/>
          <p:nvPr/>
        </p:nvSpPr>
        <p:spPr>
          <a:xfrm>
            <a:off x="6080760" y="1664208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899CC"/>
                </a:solidFill>
              </a:rPr>
              <a:t>промышленных предприятий в России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035040" y="2331720"/>
            <a:ext cx="2834640" cy="1051560"/>
          </a:xfrm>
          <a:prstGeom prst="rect">
            <a:avLst/>
          </a:prstGeom>
          <a:solidFill>
            <a:srgbClr val="111638"/>
          </a:solidFill>
          <a:ln w="12700">
            <a:solidFill>
              <a:srgbClr val="A259FF">
                <a:alpha val="50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035040" y="237744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A259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95%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6080760" y="2898648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899CC"/>
                </a:solidFill>
              </a:rPr>
              <a:t>рынка — малый и средний бизнес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035040" y="3566160"/>
            <a:ext cx="2834640" cy="1051560"/>
          </a:xfrm>
          <a:prstGeom prst="rect">
            <a:avLst/>
          </a:prstGeom>
          <a:solidFill>
            <a:srgbClr val="111638"/>
          </a:solidFill>
          <a:ln w="12700">
            <a:solidFill>
              <a:srgbClr val="00E5A0">
                <a:alpha val="50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6035040" y="361188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0E5A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15</a:t>
            </a:r>
            <a:endParaRPr lang="en-US" sz="3400" dirty="0"/>
          </a:p>
        </p:txBody>
      </p:sp>
      <p:sp>
        <p:nvSpPr>
          <p:cNvPr id="25" name="Text 23"/>
          <p:cNvSpPr/>
          <p:nvPr/>
        </p:nvSpPr>
        <p:spPr>
          <a:xfrm>
            <a:off x="6080760" y="4133088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899CC"/>
                </a:solidFill>
              </a:rPr>
              <a:t>CustDev-интервью подтвердили боль</a:t>
            </a:r>
            <a:endParaRPr lang="en-US" sz="11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FA40C4-6059-8B8C-579E-30044DF1DDB4}"/>
              </a:ext>
            </a:extLst>
          </p:cNvPr>
          <p:cNvSpPr txBox="1"/>
          <p:nvPr/>
        </p:nvSpPr>
        <p:spPr>
          <a:xfrm>
            <a:off x="72000" y="896183"/>
            <a:ext cx="9000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solidFill>
                  <a:schemeClr val="bg1"/>
                </a:solidFill>
              </a:rPr>
              <a:t>Доступная цена при высоких технологиях. Комплект стоит 150 000 руб. — в 3–5 раз дешевле ближайших роботизированных решений. Себестоимость 50 000 руб. даёт маржу 200%. Уже с 16-й продажи инвестиции полностью окупаются.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2. Уникальная ниша — модернизация, а не замена. Мы не продаём нового робота — мы превращаем в «умную» ту штукатурную станцию, которая уже есть у клиента. Ни один конкурент не предлагает ИИ-комплект за сумму до 200 000 руб.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3. Реальный продукт с подтверждёнными результатами (TRL 7). MVP создан, ПО написано, испытания на плазменном станке успешны: точность позиционирования до 0,01 мм, снижение брака с 20% до 5%.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4. Масштабируемый рынок и импортозамещение. SOM — 840 клиентов, 126 млн руб. Российская разработка без санкционных рисков. Потенциал расширения: другие виды отделочных работ, подписочная модель ПО, выход в СНГ.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CF659D-1633-1406-DF6F-6CB403CE61F5}"/>
              </a:ext>
            </a:extLst>
          </p:cNvPr>
          <p:cNvSpPr txBox="1"/>
          <p:nvPr/>
        </p:nvSpPr>
        <p:spPr>
          <a:xfrm>
            <a:off x="3344400" y="167917"/>
            <a:ext cx="1954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0" i="0" dirty="0">
                <a:solidFill>
                  <a:srgbClr val="FAF9F5"/>
                </a:solidFill>
                <a:effectLst/>
                <a:latin typeface="Anthropic Sans"/>
              </a:rPr>
              <a:t>Выводы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93436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1097280"/>
            <a:ext cx="3657600" cy="3657600"/>
          </a:xfrm>
          <a:prstGeom prst="ellipse">
            <a:avLst/>
          </a:prstGeom>
          <a:solidFill>
            <a:srgbClr val="A259FF">
              <a:alpha val="18000"/>
            </a:srgbClr>
          </a:solidFill>
          <a:ln w="12700">
            <a:solidFill>
              <a:srgbClr val="A259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3200400"/>
            <a:ext cx="2743200" cy="2743200"/>
          </a:xfrm>
          <a:prstGeom prst="ellipse">
            <a:avLst/>
          </a:prstGeom>
          <a:solidFill>
            <a:srgbClr val="4F6FFF">
              <a:alpha val="15000"/>
            </a:srgbClr>
          </a:solidFill>
          <a:ln w="12700">
            <a:solidFill>
              <a:srgbClr val="4F6FFF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371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Наш продукт — Универсальный блок управления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57200" y="868680"/>
            <a:ext cx="8229600" cy="594360"/>
          </a:xfrm>
          <a:prstGeom prst="rect">
            <a:avLst/>
          </a:prstGeom>
          <a:solidFill>
            <a:srgbClr val="4F6FFF">
              <a:alpha val="20000"/>
            </a:srgbClr>
          </a:solidFill>
          <a:ln w="12700">
            <a:solidFill>
              <a:srgbClr val="4F6FFF">
                <a:alpha val="4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896112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Мы не продаём новый станок. Мы даём мозг станку, который уже куплен.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20040" y="1600200"/>
            <a:ext cx="2651760" cy="1371600"/>
          </a:xfrm>
          <a:prstGeom prst="rect">
            <a:avLst/>
          </a:prstGeom>
          <a:solidFill>
            <a:srgbClr val="111638"/>
          </a:solidFill>
          <a:ln w="12700">
            <a:solidFill>
              <a:srgbClr val="4F6FFF">
                <a:alpha val="40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600200"/>
            <a:ext cx="2651760" cy="64008"/>
          </a:xfrm>
          <a:prstGeom prst="rect">
            <a:avLst/>
          </a:prstGeom>
          <a:solidFill>
            <a:srgbClr val="4F6FFF"/>
          </a:solidFill>
          <a:ln w="12700">
            <a:solidFill>
              <a:srgbClr val="4F6FFF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1480" y="1709928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F6FFF"/>
                </a:solidFill>
              </a:rPr>
              <a:t>Блок UniDrive (STM32)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11480" y="205740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6FF"/>
                </a:solidFill>
              </a:rPr>
              <a:t>Мозг системы. Управляет двигателями по 3 осям с точностью 0,01 мм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154680" y="1600200"/>
            <a:ext cx="2651760" cy="1371600"/>
          </a:xfrm>
          <a:prstGeom prst="rect">
            <a:avLst/>
          </a:prstGeom>
          <a:solidFill>
            <a:srgbClr val="111638"/>
          </a:solidFill>
          <a:ln w="12700">
            <a:solidFill>
              <a:srgbClr val="A259FF">
                <a:alpha val="40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154680" y="1600200"/>
            <a:ext cx="2651760" cy="64008"/>
          </a:xfrm>
          <a:prstGeom prst="rect">
            <a:avLst/>
          </a:prstGeom>
          <a:solidFill>
            <a:srgbClr val="A259FF"/>
          </a:solidFill>
          <a:ln w="12700">
            <a:solidFill>
              <a:srgbClr val="A259FF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46120" y="1709928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A259FF"/>
                </a:solidFill>
              </a:rPr>
              <a:t>ПО с G-кодом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246120" y="205740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6FF"/>
                </a:solidFill>
              </a:rPr>
              <a:t>Оператор задаёт параметры → система рассчитывает траекторию автоматически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989320" y="1600200"/>
            <a:ext cx="2651760" cy="1371600"/>
          </a:xfrm>
          <a:prstGeom prst="rect">
            <a:avLst/>
          </a:prstGeom>
          <a:solidFill>
            <a:srgbClr val="111638"/>
          </a:solidFill>
          <a:ln w="12700">
            <a:solidFill>
              <a:srgbClr val="00D4FF">
                <a:alpha val="40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989320" y="1600200"/>
            <a:ext cx="2651760" cy="64008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80760" y="1709928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D4FF"/>
                </a:solidFill>
              </a:rPr>
              <a:t>Шаговые двигатели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080760" y="205740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6FF"/>
                </a:solidFill>
              </a:rPr>
              <a:t>Точное позиционирование по осям X, Y, Z без физических усилий оператора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20040" y="3154680"/>
            <a:ext cx="2651760" cy="1371600"/>
          </a:xfrm>
          <a:prstGeom prst="rect">
            <a:avLst/>
          </a:prstGeom>
          <a:solidFill>
            <a:srgbClr val="111638"/>
          </a:solidFill>
          <a:ln w="12700">
            <a:solidFill>
              <a:srgbClr val="00E5A0">
                <a:alpha val="40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20040" y="3154680"/>
            <a:ext cx="2651760" cy="64008"/>
          </a:xfrm>
          <a:prstGeom prst="rect">
            <a:avLst/>
          </a:prstGeom>
          <a:solidFill>
            <a:srgbClr val="00E5A0"/>
          </a:solidFill>
          <a:ln w="12700">
            <a:solidFill>
              <a:srgbClr val="00E5A0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11480" y="3264408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E5A0"/>
                </a:solidFill>
              </a:rPr>
              <a:t>ИИ-модуль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11480" y="361188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6FF"/>
                </a:solidFill>
              </a:rPr>
              <a:t>Прогнозирование расхода материала. Обучается с каждым объектом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154680" y="3154680"/>
            <a:ext cx="2651760" cy="1371600"/>
          </a:xfrm>
          <a:prstGeom prst="rect">
            <a:avLst/>
          </a:prstGeom>
          <a:solidFill>
            <a:srgbClr val="111638"/>
          </a:solidFill>
          <a:ln w="12700">
            <a:solidFill>
              <a:srgbClr val="4F6FFF">
                <a:alpha val="40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154680" y="3154680"/>
            <a:ext cx="2651760" cy="64008"/>
          </a:xfrm>
          <a:prstGeom prst="rect">
            <a:avLst/>
          </a:prstGeom>
          <a:solidFill>
            <a:srgbClr val="4F6FFF"/>
          </a:solidFill>
          <a:ln w="12700">
            <a:solidFill>
              <a:srgbClr val="4F6FFF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246120" y="3264408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F6FFF"/>
                </a:solidFill>
              </a:rPr>
              <a:t>Компьютерное зрение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246120" y="361188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6FF"/>
                </a:solidFill>
              </a:rPr>
              <a:t>Детекция дефектов в реальном времени, не после высыхания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5989320" y="3154680"/>
            <a:ext cx="2651760" cy="1371600"/>
          </a:xfrm>
          <a:prstGeom prst="rect">
            <a:avLst/>
          </a:prstGeom>
          <a:solidFill>
            <a:srgbClr val="111638"/>
          </a:solidFill>
          <a:ln w="12700">
            <a:solidFill>
              <a:srgbClr val="A259FF">
                <a:alpha val="40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5989320" y="3154680"/>
            <a:ext cx="2651760" cy="64008"/>
          </a:xfrm>
          <a:prstGeom prst="rect">
            <a:avLst/>
          </a:prstGeom>
          <a:solidFill>
            <a:srgbClr val="A259FF"/>
          </a:solidFill>
          <a:ln w="12700">
            <a:solidFill>
              <a:srgbClr val="A259FF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080760" y="3264408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A259FF"/>
                </a:solidFill>
              </a:rPr>
              <a:t>Датчики безопасности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080760" y="361188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6FF"/>
                </a:solidFill>
              </a:rPr>
              <a:t>Концевые выключатели, аварийная остановка, контроль границ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320040" y="4709160"/>
            <a:ext cx="8503920" cy="320040"/>
          </a:xfrm>
          <a:prstGeom prst="rect">
            <a:avLst/>
          </a:prstGeom>
          <a:solidFill>
            <a:srgbClr val="A259FF">
              <a:alpha val="20000"/>
            </a:srgbClr>
          </a:solidFill>
          <a:ln w="12700">
            <a:solidFill>
              <a:srgbClr val="A259FF">
                <a:alpha val="40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11480" y="4727448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8D6FF"/>
                </a:solidFill>
              </a:rPr>
              <a:t>Первый кейс: штукатурные станции (Plaster Pro) — Plaster Pro это одно из применений. Далее: плазморезы, фрезеры, сварка, деревообработка.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85569" y="297408"/>
            <a:ext cx="3732617" cy="3732617"/>
          </a:xfrm>
          <a:custGeom>
            <a:avLst/>
            <a:gdLst/>
            <a:ahLst/>
            <a:cxnLst/>
            <a:rect l="l" t="t" r="r" b="b"/>
            <a:pathLst>
              <a:path w="7465233" h="7465233">
                <a:moveTo>
                  <a:pt x="0" y="0"/>
                </a:moveTo>
                <a:lnTo>
                  <a:pt x="7465233" y="0"/>
                </a:lnTo>
                <a:lnTo>
                  <a:pt x="7465233" y="7465233"/>
                </a:lnTo>
                <a:lnTo>
                  <a:pt x="0" y="7465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12" name="Freeform 12"/>
          <p:cNvSpPr/>
          <p:nvPr/>
        </p:nvSpPr>
        <p:spPr>
          <a:xfrm>
            <a:off x="7639317" y="414848"/>
            <a:ext cx="2691021" cy="2814140"/>
          </a:xfrm>
          <a:custGeom>
            <a:avLst/>
            <a:gdLst/>
            <a:ahLst/>
            <a:cxnLst/>
            <a:rect l="l" t="t" r="r" b="b"/>
            <a:pathLst>
              <a:path w="5382042" h="5628279">
                <a:moveTo>
                  <a:pt x="0" y="0"/>
                </a:moveTo>
                <a:lnTo>
                  <a:pt x="5382042" y="0"/>
                </a:lnTo>
                <a:lnTo>
                  <a:pt x="5382042" y="5628279"/>
                </a:lnTo>
                <a:lnTo>
                  <a:pt x="0" y="56282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3" name="Freeform 3"/>
          <p:cNvSpPr/>
          <p:nvPr/>
        </p:nvSpPr>
        <p:spPr>
          <a:xfrm>
            <a:off x="2285582" y="1986577"/>
            <a:ext cx="4609338" cy="4609338"/>
          </a:xfrm>
          <a:custGeom>
            <a:avLst/>
            <a:gdLst/>
            <a:ahLst/>
            <a:cxnLst/>
            <a:rect l="l" t="t" r="r" b="b"/>
            <a:pathLst>
              <a:path w="9218676" h="9218676">
                <a:moveTo>
                  <a:pt x="0" y="0"/>
                </a:moveTo>
                <a:lnTo>
                  <a:pt x="9218676" y="0"/>
                </a:lnTo>
                <a:lnTo>
                  <a:pt x="9218676" y="9218676"/>
                </a:lnTo>
                <a:lnTo>
                  <a:pt x="0" y="9218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612482" y="2052557"/>
            <a:ext cx="5737740" cy="5737740"/>
            <a:chOff x="0" y="0"/>
            <a:chExt cx="6355080" cy="63550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TJ" sz="900"/>
            </a:p>
          </p:txBody>
        </p:sp>
      </p:grpSp>
      <p:sp>
        <p:nvSpPr>
          <p:cNvPr id="6" name="Freeform 6"/>
          <p:cNvSpPr/>
          <p:nvPr/>
        </p:nvSpPr>
        <p:spPr>
          <a:xfrm>
            <a:off x="908327" y="4056246"/>
            <a:ext cx="1608154" cy="572905"/>
          </a:xfrm>
          <a:custGeom>
            <a:avLst/>
            <a:gdLst/>
            <a:ahLst/>
            <a:cxnLst/>
            <a:rect l="l" t="t" r="r" b="b"/>
            <a:pathLst>
              <a:path w="3216307" h="1145809">
                <a:moveTo>
                  <a:pt x="0" y="0"/>
                </a:moveTo>
                <a:lnTo>
                  <a:pt x="3216307" y="0"/>
                </a:lnTo>
                <a:lnTo>
                  <a:pt x="3216307" y="1145809"/>
                </a:lnTo>
                <a:lnTo>
                  <a:pt x="0" y="1145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7" name="TextBox 7"/>
          <p:cNvSpPr txBox="1"/>
          <p:nvPr/>
        </p:nvSpPr>
        <p:spPr>
          <a:xfrm>
            <a:off x="1448277" y="97395"/>
            <a:ext cx="6066149" cy="1756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34"/>
              </a:lnSpc>
            </a:pPr>
            <a:r>
              <a:rPr lang="en-US" sz="3382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Ключевые </a:t>
            </a:r>
            <a:r>
              <a:rPr lang="en-US" sz="3382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проблемы</a:t>
            </a:r>
            <a:r>
              <a:rPr lang="en-US" sz="3382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3382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отрасли</a:t>
            </a:r>
            <a:r>
              <a:rPr lang="ru-RU" sz="3382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– Штукатурных  станций</a:t>
            </a:r>
            <a:endParaRPr lang="en-US" sz="3382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3677275" y="1931259"/>
            <a:ext cx="1608154" cy="572905"/>
          </a:xfrm>
          <a:custGeom>
            <a:avLst/>
            <a:gdLst/>
            <a:ahLst/>
            <a:cxnLst/>
            <a:rect l="l" t="t" r="r" b="b"/>
            <a:pathLst>
              <a:path w="3216307" h="1145809">
                <a:moveTo>
                  <a:pt x="0" y="0"/>
                </a:moveTo>
                <a:lnTo>
                  <a:pt x="3216307" y="0"/>
                </a:lnTo>
                <a:lnTo>
                  <a:pt x="3216307" y="1145809"/>
                </a:lnTo>
                <a:lnTo>
                  <a:pt x="0" y="1145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9" name="Freeform 9"/>
          <p:cNvSpPr/>
          <p:nvPr/>
        </p:nvSpPr>
        <p:spPr>
          <a:xfrm>
            <a:off x="6446224" y="4056246"/>
            <a:ext cx="1608154" cy="572905"/>
          </a:xfrm>
          <a:custGeom>
            <a:avLst/>
            <a:gdLst/>
            <a:ahLst/>
            <a:cxnLst/>
            <a:rect l="l" t="t" r="r" b="b"/>
            <a:pathLst>
              <a:path w="3216307" h="1145809">
                <a:moveTo>
                  <a:pt x="0" y="0"/>
                </a:moveTo>
                <a:lnTo>
                  <a:pt x="3216307" y="0"/>
                </a:lnTo>
                <a:lnTo>
                  <a:pt x="3216307" y="1145809"/>
                </a:lnTo>
                <a:lnTo>
                  <a:pt x="0" y="1145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10" name="Freeform 10"/>
          <p:cNvSpPr/>
          <p:nvPr/>
        </p:nvSpPr>
        <p:spPr>
          <a:xfrm>
            <a:off x="-2097597" y="-2432317"/>
            <a:ext cx="4864633" cy="4864633"/>
          </a:xfrm>
          <a:custGeom>
            <a:avLst/>
            <a:gdLst/>
            <a:ahLst/>
            <a:cxnLst/>
            <a:rect l="l" t="t" r="r" b="b"/>
            <a:pathLst>
              <a:path w="9729266" h="9729266">
                <a:moveTo>
                  <a:pt x="0" y="0"/>
                </a:moveTo>
                <a:lnTo>
                  <a:pt x="9729267" y="0"/>
                </a:lnTo>
                <a:lnTo>
                  <a:pt x="9729267" y="9729266"/>
                </a:lnTo>
                <a:lnTo>
                  <a:pt x="0" y="9729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11" name="Freeform 11"/>
          <p:cNvSpPr/>
          <p:nvPr/>
        </p:nvSpPr>
        <p:spPr>
          <a:xfrm rot="10344677">
            <a:off x="-438819" y="-358301"/>
            <a:ext cx="2070359" cy="1221512"/>
          </a:xfrm>
          <a:custGeom>
            <a:avLst/>
            <a:gdLst/>
            <a:ahLst/>
            <a:cxnLst/>
            <a:rect l="l" t="t" r="r" b="b"/>
            <a:pathLst>
              <a:path w="4140717" h="2443023">
                <a:moveTo>
                  <a:pt x="0" y="0"/>
                </a:moveTo>
                <a:lnTo>
                  <a:pt x="4140716" y="0"/>
                </a:lnTo>
                <a:lnTo>
                  <a:pt x="4140716" y="2443023"/>
                </a:lnTo>
                <a:lnTo>
                  <a:pt x="0" y="244302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13" name="Freeform 13"/>
          <p:cNvSpPr/>
          <p:nvPr/>
        </p:nvSpPr>
        <p:spPr>
          <a:xfrm>
            <a:off x="2802230" y="3106750"/>
            <a:ext cx="3358244" cy="3354046"/>
          </a:xfrm>
          <a:custGeom>
            <a:avLst/>
            <a:gdLst/>
            <a:ahLst/>
            <a:cxnLst/>
            <a:rect l="l" t="t" r="r" b="b"/>
            <a:pathLst>
              <a:path w="6716487" h="6708091">
                <a:moveTo>
                  <a:pt x="0" y="0"/>
                </a:moveTo>
                <a:lnTo>
                  <a:pt x="6716487" y="0"/>
                </a:lnTo>
                <a:lnTo>
                  <a:pt x="6716487" y="6708091"/>
                </a:lnTo>
                <a:lnTo>
                  <a:pt x="0" y="670809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14" name="TextBox 14"/>
          <p:cNvSpPr txBox="1"/>
          <p:nvPr/>
        </p:nvSpPr>
        <p:spPr>
          <a:xfrm>
            <a:off x="998975" y="4177915"/>
            <a:ext cx="1426857" cy="318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  <a:spcBef>
                <a:spcPct val="0"/>
              </a:spcBef>
            </a:pPr>
            <a:r>
              <a:rPr lang="en-US" sz="900" b="1" dirty="0" err="1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Низкое</a:t>
            </a:r>
            <a:r>
              <a:rPr lang="en-US" sz="900" b="1" dirty="0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качество </a:t>
            </a:r>
            <a:r>
              <a:rPr lang="en-US" sz="900" b="1" dirty="0" err="1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ручного</a:t>
            </a:r>
            <a:r>
              <a:rPr lang="en-US" sz="900" b="1" dirty="0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нанесения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767924" y="2044039"/>
            <a:ext cx="1426857" cy="318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  <a:spcBef>
                <a:spcPct val="0"/>
              </a:spcBef>
            </a:pPr>
            <a:r>
              <a:rPr lang="en-US" sz="900" b="1" dirty="0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Высокая </a:t>
            </a:r>
            <a:r>
              <a:rPr lang="en-US" sz="900" b="1" dirty="0" err="1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зависимость</a:t>
            </a:r>
            <a:r>
              <a:rPr lang="en-US" sz="900" b="1" dirty="0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900" b="1" dirty="0" err="1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от</a:t>
            </a:r>
            <a:r>
              <a:rPr lang="en-US" sz="900" b="1" dirty="0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900" b="1" dirty="0" err="1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квалификаци</a:t>
            </a:r>
            <a:endParaRPr lang="en-US" sz="900" b="1" dirty="0">
              <a:solidFill>
                <a:srgbClr val="01204C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536711" y="4177915"/>
            <a:ext cx="1426857" cy="318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  <a:spcBef>
                <a:spcPct val="0"/>
              </a:spcBef>
            </a:pPr>
            <a:r>
              <a:rPr lang="en-US" sz="900" b="1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Отстутствие контроля качества</a:t>
            </a:r>
          </a:p>
        </p:txBody>
      </p:sp>
      <p:sp>
        <p:nvSpPr>
          <p:cNvPr id="17" name="Freeform 17"/>
          <p:cNvSpPr/>
          <p:nvPr/>
        </p:nvSpPr>
        <p:spPr>
          <a:xfrm>
            <a:off x="1612482" y="2665675"/>
            <a:ext cx="1608154" cy="572905"/>
          </a:xfrm>
          <a:custGeom>
            <a:avLst/>
            <a:gdLst/>
            <a:ahLst/>
            <a:cxnLst/>
            <a:rect l="l" t="t" r="r" b="b"/>
            <a:pathLst>
              <a:path w="3216307" h="1145809">
                <a:moveTo>
                  <a:pt x="0" y="0"/>
                </a:moveTo>
                <a:lnTo>
                  <a:pt x="3216306" y="0"/>
                </a:lnTo>
                <a:lnTo>
                  <a:pt x="3216306" y="1145809"/>
                </a:lnTo>
                <a:lnTo>
                  <a:pt x="0" y="1145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18" name="TextBox 18"/>
          <p:cNvSpPr txBox="1"/>
          <p:nvPr/>
        </p:nvSpPr>
        <p:spPr>
          <a:xfrm>
            <a:off x="1703130" y="2787345"/>
            <a:ext cx="1426857" cy="151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  <a:spcBef>
                <a:spcPct val="0"/>
              </a:spcBef>
            </a:pPr>
            <a:r>
              <a:rPr lang="en-US" sz="900" b="1" dirty="0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Перерасход материалов</a:t>
            </a:r>
          </a:p>
        </p:txBody>
      </p:sp>
      <p:sp>
        <p:nvSpPr>
          <p:cNvPr id="19" name="Freeform 19"/>
          <p:cNvSpPr/>
          <p:nvPr/>
        </p:nvSpPr>
        <p:spPr>
          <a:xfrm>
            <a:off x="5680477" y="2657487"/>
            <a:ext cx="1604211" cy="571500"/>
          </a:xfrm>
          <a:custGeom>
            <a:avLst/>
            <a:gdLst/>
            <a:ahLst/>
            <a:cxnLst/>
            <a:rect l="l" t="t" r="r" b="b"/>
            <a:pathLst>
              <a:path w="3208421" h="1143000">
                <a:moveTo>
                  <a:pt x="0" y="0"/>
                </a:moveTo>
                <a:lnTo>
                  <a:pt x="3208421" y="0"/>
                </a:lnTo>
                <a:lnTo>
                  <a:pt x="3208421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20" name="TextBox 20"/>
          <p:cNvSpPr txBox="1"/>
          <p:nvPr/>
        </p:nvSpPr>
        <p:spPr>
          <a:xfrm>
            <a:off x="5769154" y="2708764"/>
            <a:ext cx="1426857" cy="318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  <a:spcBef>
                <a:spcPct val="0"/>
              </a:spcBef>
            </a:pPr>
            <a:r>
              <a:rPr lang="en-US" sz="900" b="1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Недоступность промышленных роботов</a:t>
            </a:r>
          </a:p>
        </p:txBody>
      </p:sp>
      <p:pic>
        <p:nvPicPr>
          <p:cNvPr id="21" name="Google Shape;1074;p18">
            <a:extLst>
              <a:ext uri="{FF2B5EF4-FFF2-40B4-BE49-F238E27FC236}">
                <a16:creationId xmlns:a16="http://schemas.microsoft.com/office/drawing/2014/main" id="{B6C2BE6A-3FB8-A679-A6FC-24C2FFFBDF76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375031" y="2504164"/>
            <a:ext cx="242575" cy="2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540;p24">
            <a:extLst>
              <a:ext uri="{FF2B5EF4-FFF2-40B4-BE49-F238E27FC236}">
                <a16:creationId xmlns:a16="http://schemas.microsoft.com/office/drawing/2014/main" id="{BFBC102D-1289-A961-6906-10666F57E456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233549" y="2524279"/>
            <a:ext cx="240109" cy="268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542;p24">
            <a:extLst>
              <a:ext uri="{FF2B5EF4-FFF2-40B4-BE49-F238E27FC236}">
                <a16:creationId xmlns:a16="http://schemas.microsoft.com/office/drawing/2014/main" id="{90F988DB-C233-5E0E-0589-5F0D2F729C12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372223" y="3666789"/>
            <a:ext cx="208159" cy="255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539;p24">
            <a:extLst>
              <a:ext uri="{FF2B5EF4-FFF2-40B4-BE49-F238E27FC236}">
                <a16:creationId xmlns:a16="http://schemas.microsoft.com/office/drawing/2014/main" id="{7AD52BED-6816-E810-5C7C-F54698854EA3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390272" y="3496550"/>
            <a:ext cx="269084" cy="272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991708" y="-2318926"/>
            <a:ext cx="3983416" cy="3983416"/>
          </a:xfrm>
          <a:custGeom>
            <a:avLst/>
            <a:gdLst/>
            <a:ahLst/>
            <a:cxnLst/>
            <a:rect l="l" t="t" r="r" b="b"/>
            <a:pathLst>
              <a:path w="7966832" h="7966832">
                <a:moveTo>
                  <a:pt x="0" y="0"/>
                </a:moveTo>
                <a:lnTo>
                  <a:pt x="7966832" y="0"/>
                </a:lnTo>
                <a:lnTo>
                  <a:pt x="7966832" y="7966833"/>
                </a:lnTo>
                <a:lnTo>
                  <a:pt x="0" y="7966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3" name="Freeform 3"/>
          <p:cNvSpPr/>
          <p:nvPr/>
        </p:nvSpPr>
        <p:spPr>
          <a:xfrm>
            <a:off x="7206853" y="-2659330"/>
            <a:ext cx="3758801" cy="5318660"/>
          </a:xfrm>
          <a:custGeom>
            <a:avLst/>
            <a:gdLst/>
            <a:ahLst/>
            <a:cxnLst/>
            <a:rect l="l" t="t" r="r" b="b"/>
            <a:pathLst>
              <a:path w="7517602" h="10637319">
                <a:moveTo>
                  <a:pt x="0" y="0"/>
                </a:moveTo>
                <a:lnTo>
                  <a:pt x="7517602" y="0"/>
                </a:lnTo>
                <a:lnTo>
                  <a:pt x="7517602" y="10637318"/>
                </a:lnTo>
                <a:lnTo>
                  <a:pt x="0" y="106373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4573" r="-62119"/>
            </a:stretch>
          </a:blipFill>
        </p:spPr>
        <p:txBody>
          <a:bodyPr/>
          <a:lstStyle/>
          <a:p>
            <a:endParaRPr lang="ru-TJ" sz="900"/>
          </a:p>
        </p:txBody>
      </p:sp>
      <p:grpSp>
        <p:nvGrpSpPr>
          <p:cNvPr id="4" name="Group 4"/>
          <p:cNvGrpSpPr/>
          <p:nvPr/>
        </p:nvGrpSpPr>
        <p:grpSpPr>
          <a:xfrm>
            <a:off x="514350" y="1170916"/>
            <a:ext cx="3792657" cy="4613128"/>
            <a:chOff x="0" y="0"/>
            <a:chExt cx="2853139" cy="347036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53139" cy="3470363"/>
            </a:xfrm>
            <a:custGeom>
              <a:avLst/>
              <a:gdLst/>
              <a:ahLst/>
              <a:cxnLst/>
              <a:rect l="l" t="t" r="r" b="b"/>
              <a:pathLst>
                <a:path w="2853139" h="3470363">
                  <a:moveTo>
                    <a:pt x="52053" y="0"/>
                  </a:moveTo>
                  <a:lnTo>
                    <a:pt x="2801086" y="0"/>
                  </a:lnTo>
                  <a:cubicBezTo>
                    <a:pt x="2829834" y="0"/>
                    <a:pt x="2853139" y="23305"/>
                    <a:pt x="2853139" y="52053"/>
                  </a:cubicBezTo>
                  <a:lnTo>
                    <a:pt x="2853139" y="3418310"/>
                  </a:lnTo>
                  <a:cubicBezTo>
                    <a:pt x="2853139" y="3447058"/>
                    <a:pt x="2829834" y="3470363"/>
                    <a:pt x="2801086" y="3470363"/>
                  </a:cubicBezTo>
                  <a:lnTo>
                    <a:pt x="52053" y="3470363"/>
                  </a:lnTo>
                  <a:cubicBezTo>
                    <a:pt x="38248" y="3470363"/>
                    <a:pt x="25008" y="3464878"/>
                    <a:pt x="15246" y="3455117"/>
                  </a:cubicBezTo>
                  <a:cubicBezTo>
                    <a:pt x="5484" y="3445355"/>
                    <a:pt x="0" y="3432115"/>
                    <a:pt x="0" y="3418310"/>
                  </a:cubicBezTo>
                  <a:lnTo>
                    <a:pt x="0" y="52053"/>
                  </a:lnTo>
                  <a:cubicBezTo>
                    <a:pt x="0" y="23305"/>
                    <a:pt x="23305" y="0"/>
                    <a:pt x="5205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500"/>
                  </a:srgbClr>
                </a:gs>
                <a:gs pos="25000">
                  <a:srgbClr val="FFFFFF">
                    <a:alpha val="15000"/>
                  </a:srgbClr>
                </a:gs>
                <a:gs pos="50000">
                  <a:srgbClr val="FFFFFF">
                    <a:alpha val="10000"/>
                  </a:srgbClr>
                </a:gs>
                <a:gs pos="75000">
                  <a:srgbClr val="FFFFFF">
                    <a:alpha val="15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/>
            </a:gradFill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ru-TJ" sz="900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85725"/>
              <a:ext cx="2853139" cy="3384637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109"/>
                </a:lnSpc>
                <a:spcBef>
                  <a:spcPct val="0"/>
                </a:spcBef>
              </a:pPr>
              <a:endParaRPr sz="900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77190" y="1443815"/>
            <a:ext cx="3266978" cy="291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52"/>
              </a:lnSpc>
            </a:pPr>
            <a:r>
              <a:rPr lang="en-US" sz="1751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NeuroUniDrive Plaster Pro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6205" y="1863736"/>
            <a:ext cx="3247963" cy="1008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35"/>
              </a:lnSpc>
            </a:pPr>
            <a:r>
              <a:rPr lang="en-US" sz="1168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Система устанавливается на существующую штукатурную станцию и превращает её в автоматизированную систему нанесения раствора с элементами искусственного интеллекта.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777190" y="3451951"/>
            <a:ext cx="3603175" cy="1376945"/>
            <a:chOff x="0" y="0"/>
            <a:chExt cx="9608467" cy="3671853"/>
          </a:xfrm>
        </p:grpSpPr>
        <p:sp>
          <p:nvSpPr>
            <p:cNvPr id="10" name="TextBox 10"/>
            <p:cNvSpPr txBox="1"/>
            <p:nvPr/>
          </p:nvSpPr>
          <p:spPr>
            <a:xfrm>
              <a:off x="0" y="0"/>
              <a:ext cx="9608467" cy="3522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94445" lvl="1" indent="-97223" algn="just">
                <a:lnSpc>
                  <a:spcPts val="1081"/>
                </a:lnSpc>
                <a:buFont typeface="Arial"/>
                <a:buChar char="•"/>
              </a:pPr>
              <a:r>
                <a:rPr lang="en-US" sz="901" dirty="0" err="1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Универсальный</a:t>
              </a:r>
              <a:r>
                <a:rPr lang="en-US" sz="901" dirty="0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 </a:t>
              </a:r>
              <a:r>
                <a:rPr lang="en-US" sz="901" dirty="0" err="1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блок</a:t>
              </a:r>
              <a:r>
                <a:rPr lang="en-US" sz="901" dirty="0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 </a:t>
              </a:r>
              <a:r>
                <a:rPr lang="en-US" sz="901" dirty="0" err="1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управления</a:t>
              </a:r>
              <a:r>
                <a:rPr lang="en-US" sz="901" dirty="0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 UniDrive 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610027"/>
              <a:ext cx="6282864" cy="3522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94445" lvl="1" indent="-97223" algn="just">
                <a:lnSpc>
                  <a:spcPts val="1081"/>
                </a:lnSpc>
                <a:buFont typeface="Arial"/>
                <a:buChar char="•"/>
              </a:pPr>
              <a:r>
                <a:rPr lang="en-US" sz="901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Шаговые двигатели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220053"/>
              <a:ext cx="9431806" cy="3522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94445" lvl="1" indent="-97223" algn="just">
                <a:lnSpc>
                  <a:spcPts val="1081"/>
                </a:lnSpc>
                <a:buFont typeface="Arial"/>
                <a:buChar char="•"/>
              </a:pPr>
              <a:r>
                <a:rPr lang="en-US" sz="901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Алюминиевые стойки с Ремневой передачей</a:t>
              </a: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0" y="1830078"/>
              <a:ext cx="3010658" cy="474498"/>
              <a:chOff x="0" y="0"/>
              <a:chExt cx="3008557" cy="474167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008557" cy="474167"/>
              </a:xfrm>
              <a:custGeom>
                <a:avLst/>
                <a:gdLst/>
                <a:ahLst/>
                <a:cxnLst/>
                <a:rect l="l" t="t" r="r" b="b"/>
                <a:pathLst>
                  <a:path w="3008557" h="474167">
                    <a:moveTo>
                      <a:pt x="0" y="0"/>
                    </a:moveTo>
                    <a:lnTo>
                      <a:pt x="3008557" y="0"/>
                    </a:lnTo>
                    <a:lnTo>
                      <a:pt x="3008557" y="474167"/>
                    </a:lnTo>
                    <a:lnTo>
                      <a:pt x="0" y="474167"/>
                    </a:lnTo>
                    <a:close/>
                  </a:path>
                </a:pathLst>
              </a:custGeom>
              <a:blipFill>
                <a:blip r:embed="rId6">
                  <a:alphaModFix amt="0"/>
                </a:blip>
                <a:stretch>
                  <a:fillRect t="-88207" r="-3843" b="-68559"/>
                </a:stretch>
              </a:blipFill>
            </p:spPr>
            <p:txBody>
              <a:bodyPr/>
              <a:lstStyle/>
              <a:p>
                <a:endParaRPr lang="ru-TJ" sz="900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3008557" cy="512267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194309" lvl="1" indent="-97155" algn="just">
                  <a:lnSpc>
                    <a:spcPts val="1296"/>
                  </a:lnSpc>
                  <a:buFont typeface="Arial"/>
                  <a:buChar char="•"/>
                </a:pPr>
                <a:r>
                  <a:rPr lang="en-US" sz="899" dirty="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ПО с G-</a:t>
                </a:r>
                <a:r>
                  <a:rPr lang="en-US" sz="899" dirty="0" err="1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кодом</a:t>
                </a:r>
                <a:endParaRPr lang="en-US" sz="899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2495209"/>
              <a:ext cx="4426699" cy="511513"/>
              <a:chOff x="0" y="0"/>
              <a:chExt cx="4423609" cy="511156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423609" cy="511150"/>
              </a:xfrm>
              <a:custGeom>
                <a:avLst/>
                <a:gdLst/>
                <a:ahLst/>
                <a:cxnLst/>
                <a:rect l="l" t="t" r="r" b="b"/>
                <a:pathLst>
                  <a:path w="4423609" h="511150">
                    <a:moveTo>
                      <a:pt x="0" y="0"/>
                    </a:moveTo>
                    <a:lnTo>
                      <a:pt x="4423609" y="0"/>
                    </a:lnTo>
                    <a:lnTo>
                      <a:pt x="4423609" y="511150"/>
                    </a:lnTo>
                    <a:lnTo>
                      <a:pt x="0" y="511150"/>
                    </a:lnTo>
                    <a:close/>
                  </a:path>
                </a:pathLst>
              </a:custGeom>
              <a:blipFill>
                <a:blip r:embed="rId6">
                  <a:alphaModFix amt="0"/>
                </a:blip>
                <a:stretch>
                  <a:fillRect t="-183830" r="-38667" b="-183833"/>
                </a:stretch>
              </a:blipFill>
            </p:spPr>
            <p:txBody>
              <a:bodyPr/>
              <a:lstStyle/>
              <a:p>
                <a:endParaRPr lang="ru-TJ" sz="900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4423609" cy="549256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194309" lvl="1" indent="-97155" algn="just">
                  <a:lnSpc>
                    <a:spcPts val="1296"/>
                  </a:lnSpc>
                  <a:buFont typeface="Arial"/>
                  <a:buChar char="•"/>
                </a:pPr>
                <a:r>
                  <a:rPr lang="en-US" sz="899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Компьютерное зрение</a:t>
                </a:r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0" y="3197355"/>
              <a:ext cx="5283363" cy="474498"/>
              <a:chOff x="0" y="0"/>
              <a:chExt cx="5279674" cy="474167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5279669" cy="474169"/>
              </a:xfrm>
              <a:custGeom>
                <a:avLst/>
                <a:gdLst/>
                <a:ahLst/>
                <a:cxnLst/>
                <a:rect l="l" t="t" r="r" b="b"/>
                <a:pathLst>
                  <a:path w="5279669" h="474169">
                    <a:moveTo>
                      <a:pt x="0" y="0"/>
                    </a:moveTo>
                    <a:lnTo>
                      <a:pt x="5279669" y="0"/>
                    </a:lnTo>
                    <a:lnTo>
                      <a:pt x="5279669" y="474169"/>
                    </a:lnTo>
                    <a:lnTo>
                      <a:pt x="0" y="474169"/>
                    </a:lnTo>
                    <a:close/>
                  </a:path>
                </a:pathLst>
              </a:custGeom>
              <a:blipFill>
                <a:blip r:embed="rId6">
                  <a:alphaModFix amt="0"/>
                </a:blip>
                <a:stretch>
                  <a:fillRect t="-182247" r="-3843" b="-168346"/>
                </a:stretch>
              </a:blipFill>
            </p:spPr>
            <p:txBody>
              <a:bodyPr/>
              <a:lstStyle/>
              <a:p>
                <a:endParaRPr lang="ru-TJ" sz="900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5279674" cy="512267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194309" lvl="1" indent="-97155" algn="just">
                  <a:lnSpc>
                    <a:spcPts val="1296"/>
                  </a:lnSpc>
                  <a:buFont typeface="Arial"/>
                  <a:buChar char="•"/>
                </a:pPr>
                <a:r>
                  <a:rPr lang="en-US" sz="899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ИИ-модуль и Датчики</a:t>
                </a:r>
              </a:p>
            </p:txBody>
          </p:sp>
        </p:grpSp>
      </p:grpSp>
      <p:sp>
        <p:nvSpPr>
          <p:cNvPr id="22" name="TextBox 22"/>
          <p:cNvSpPr txBox="1"/>
          <p:nvPr/>
        </p:nvSpPr>
        <p:spPr>
          <a:xfrm>
            <a:off x="796205" y="3088283"/>
            <a:ext cx="3266978" cy="209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51"/>
              </a:lnSpc>
            </a:pPr>
            <a:r>
              <a:rPr lang="en-US" sz="1251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Что входит в комплект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508990" y="295275"/>
            <a:ext cx="2126021" cy="57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4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Решение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3356184" y="1631120"/>
            <a:ext cx="5787817" cy="3512380"/>
            <a:chOff x="0" y="0"/>
            <a:chExt cx="19222479" cy="1166530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9222465" cy="11665331"/>
            </a:xfrm>
            <a:custGeom>
              <a:avLst/>
              <a:gdLst/>
              <a:ahLst/>
              <a:cxnLst/>
              <a:rect l="l" t="t" r="r" b="b"/>
              <a:pathLst>
                <a:path w="19222465" h="11665331">
                  <a:moveTo>
                    <a:pt x="0" y="0"/>
                  </a:moveTo>
                  <a:lnTo>
                    <a:pt x="19222465" y="0"/>
                  </a:lnTo>
                  <a:lnTo>
                    <a:pt x="19222465" y="11665331"/>
                  </a:lnTo>
                  <a:lnTo>
                    <a:pt x="0" y="11665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ru-TJ" sz="900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28053" y="-813009"/>
            <a:ext cx="4498043" cy="4498043"/>
          </a:xfrm>
          <a:custGeom>
            <a:avLst/>
            <a:gdLst/>
            <a:ahLst/>
            <a:cxnLst/>
            <a:rect l="l" t="t" r="r" b="b"/>
            <a:pathLst>
              <a:path w="8996085" h="8996085">
                <a:moveTo>
                  <a:pt x="0" y="0"/>
                </a:moveTo>
                <a:lnTo>
                  <a:pt x="8996085" y="0"/>
                </a:lnTo>
                <a:lnTo>
                  <a:pt x="8996085" y="8996085"/>
                </a:lnTo>
                <a:lnTo>
                  <a:pt x="0" y="8996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3" name="Freeform 3"/>
          <p:cNvSpPr/>
          <p:nvPr/>
        </p:nvSpPr>
        <p:spPr>
          <a:xfrm>
            <a:off x="-1440988" y="-995835"/>
            <a:ext cx="3621326" cy="3621326"/>
          </a:xfrm>
          <a:custGeom>
            <a:avLst/>
            <a:gdLst/>
            <a:ahLst/>
            <a:cxnLst/>
            <a:rect l="l" t="t" r="r" b="b"/>
            <a:pathLst>
              <a:path w="7242652" h="7242652">
                <a:moveTo>
                  <a:pt x="0" y="0"/>
                </a:moveTo>
                <a:lnTo>
                  <a:pt x="7242652" y="0"/>
                </a:lnTo>
                <a:lnTo>
                  <a:pt x="7242652" y="7242652"/>
                </a:lnTo>
                <a:lnTo>
                  <a:pt x="0" y="72426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4" name="Freeform 4"/>
          <p:cNvSpPr/>
          <p:nvPr/>
        </p:nvSpPr>
        <p:spPr>
          <a:xfrm>
            <a:off x="8008358" y="3079362"/>
            <a:ext cx="1242585" cy="2249022"/>
          </a:xfrm>
          <a:custGeom>
            <a:avLst/>
            <a:gdLst/>
            <a:ahLst/>
            <a:cxnLst/>
            <a:rect l="l" t="t" r="r" b="b"/>
            <a:pathLst>
              <a:path w="2485169" h="4498043">
                <a:moveTo>
                  <a:pt x="0" y="0"/>
                </a:moveTo>
                <a:lnTo>
                  <a:pt x="2485168" y="0"/>
                </a:lnTo>
                <a:lnTo>
                  <a:pt x="2485168" y="4498042"/>
                </a:lnTo>
                <a:lnTo>
                  <a:pt x="0" y="44980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5" name="TextBox 5"/>
          <p:cNvSpPr txBox="1"/>
          <p:nvPr/>
        </p:nvSpPr>
        <p:spPr>
          <a:xfrm>
            <a:off x="992285" y="414338"/>
            <a:ext cx="7159431" cy="796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3"/>
              </a:lnSpc>
            </a:pPr>
            <a:r>
              <a:rPr lang="en-US" sz="4881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Целевая аудитория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09600" y="2449830"/>
            <a:ext cx="5636354" cy="537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60"/>
              </a:lnSpc>
            </a:pPr>
            <a:r>
              <a:rPr lang="en-US" sz="1500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Генеральные подрядчики жилого и коммерческого строительства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9600" y="3326965"/>
            <a:ext cx="4579259" cy="255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60"/>
              </a:lnSpc>
            </a:pPr>
            <a:r>
              <a:rPr lang="en-US" sz="1500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Частные строительные бригады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09600" y="3919420"/>
            <a:ext cx="4172749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n-US" sz="1500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Индивидуальные подрядчики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09600" y="1619250"/>
            <a:ext cx="5141562" cy="255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60"/>
              </a:lnSpc>
            </a:pPr>
            <a:r>
              <a:rPr lang="en-US" sz="15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Строительные</a:t>
            </a:r>
            <a:r>
              <a:rPr lang="en-US" sz="15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15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и</a:t>
            </a:r>
            <a:r>
              <a:rPr lang="en-US" sz="15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15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ремонтно-отделочные</a:t>
            </a:r>
            <a:r>
              <a:rPr lang="en-US" sz="15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15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компании</a:t>
            </a:r>
            <a:endParaRPr lang="en-US" sz="1500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10" name="Google Shape;856;p16">
            <a:extLst>
              <a:ext uri="{FF2B5EF4-FFF2-40B4-BE49-F238E27FC236}">
                <a16:creationId xmlns:a16="http://schemas.microsoft.com/office/drawing/2014/main" id="{48E64F48-3FD3-91CB-49E0-30BEA6BC358B}"/>
              </a:ext>
            </a:extLst>
          </p:cNvPr>
          <p:cNvSpPr/>
          <p:nvPr/>
        </p:nvSpPr>
        <p:spPr>
          <a:xfrm>
            <a:off x="6667500" y="1641905"/>
            <a:ext cx="1057095" cy="1025407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19075" cap="sq" cmpd="sng">
            <a:solidFill>
              <a:srgbClr val="01265A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30475" tIns="30475" rIns="30475" bIns="30475" anchor="ctr" anchorCtr="0">
            <a:noAutofit/>
          </a:bodyPr>
          <a:lstStyle/>
          <a:p>
            <a:endParaRPr sz="600"/>
          </a:p>
        </p:txBody>
      </p:sp>
      <p:sp>
        <p:nvSpPr>
          <p:cNvPr id="11" name="Google Shape;856;p16">
            <a:extLst>
              <a:ext uri="{FF2B5EF4-FFF2-40B4-BE49-F238E27FC236}">
                <a16:creationId xmlns:a16="http://schemas.microsoft.com/office/drawing/2014/main" id="{21EDF43F-8475-CD83-827C-ECA367650B51}"/>
              </a:ext>
            </a:extLst>
          </p:cNvPr>
          <p:cNvSpPr/>
          <p:nvPr/>
        </p:nvSpPr>
        <p:spPr>
          <a:xfrm>
            <a:off x="6743700" y="3172331"/>
            <a:ext cx="1057095" cy="1025407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19075" cap="sq" cmpd="sng">
            <a:solidFill>
              <a:srgbClr val="01265A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30475" tIns="30475" rIns="30475" bIns="30475" anchor="ctr" anchorCtr="0">
            <a:noAutofit/>
          </a:bodyPr>
          <a:lstStyle/>
          <a:p>
            <a:endParaRPr sz="600"/>
          </a:p>
        </p:txBody>
      </p:sp>
      <p:sp>
        <p:nvSpPr>
          <p:cNvPr id="12" name="Google Shape;857;p16">
            <a:extLst>
              <a:ext uri="{FF2B5EF4-FFF2-40B4-BE49-F238E27FC236}">
                <a16:creationId xmlns:a16="http://schemas.microsoft.com/office/drawing/2014/main" id="{BAE9FED5-0ECA-9A0D-8440-D214236C50F6}"/>
              </a:ext>
            </a:extLst>
          </p:cNvPr>
          <p:cNvSpPr txBox="1"/>
          <p:nvPr/>
        </p:nvSpPr>
        <p:spPr>
          <a:xfrm>
            <a:off x="6860629" y="1871802"/>
            <a:ext cx="691283" cy="56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117" tIns="13117" rIns="13117" bIns="13117" anchor="ctr" anchorCtr="0">
            <a:noAutofit/>
          </a:bodyPr>
          <a:lstStyle/>
          <a:p>
            <a:pPr algn="ctr">
              <a:lnSpc>
                <a:spcPct val="147722"/>
              </a:lnSpc>
            </a:pPr>
            <a:r>
              <a:rPr lang="ru-RU" sz="2400" b="1" dirty="0">
                <a:solidFill>
                  <a:srgbClr val="01265A"/>
                </a:solidFill>
                <a:latin typeface="Oswald" panose="00000500000000000000" pitchFamily="2" charset="-52"/>
                <a:ea typeface="Calibri"/>
                <a:cs typeface="Calibri"/>
                <a:sym typeface="Calibri"/>
              </a:rPr>
              <a:t>В2В</a:t>
            </a:r>
            <a:endParaRPr sz="2400" b="1" dirty="0">
              <a:solidFill>
                <a:srgbClr val="01265A"/>
              </a:solidFill>
              <a:latin typeface="Oswald" panose="00000500000000000000" pitchFamily="2" charset="-52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857;p16">
            <a:extLst>
              <a:ext uri="{FF2B5EF4-FFF2-40B4-BE49-F238E27FC236}">
                <a16:creationId xmlns:a16="http://schemas.microsoft.com/office/drawing/2014/main" id="{A1FFA2FC-E209-870D-03FE-96A9C1252CE9}"/>
              </a:ext>
            </a:extLst>
          </p:cNvPr>
          <p:cNvSpPr txBox="1"/>
          <p:nvPr/>
        </p:nvSpPr>
        <p:spPr>
          <a:xfrm>
            <a:off x="6929258" y="3372038"/>
            <a:ext cx="691283" cy="56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117" tIns="13117" rIns="13117" bIns="13117" anchor="ctr" anchorCtr="0">
            <a:noAutofit/>
          </a:bodyPr>
          <a:lstStyle/>
          <a:p>
            <a:pPr algn="ctr">
              <a:lnSpc>
                <a:spcPct val="147722"/>
              </a:lnSpc>
            </a:pPr>
            <a:r>
              <a:rPr lang="ru-RU" sz="2400" b="1" dirty="0">
                <a:solidFill>
                  <a:srgbClr val="01265A"/>
                </a:solidFill>
                <a:latin typeface="Oswald" panose="00000500000000000000" pitchFamily="2" charset="-52"/>
                <a:ea typeface="Calibri"/>
                <a:cs typeface="Calibri"/>
                <a:sym typeface="Calibri"/>
              </a:rPr>
              <a:t>В2С</a:t>
            </a:r>
            <a:endParaRPr sz="2400" b="1" dirty="0">
              <a:solidFill>
                <a:srgbClr val="01265A"/>
              </a:solidFill>
              <a:latin typeface="Oswald" panose="00000500000000000000" pitchFamily="2" charset="-52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43860" y="-1471280"/>
            <a:ext cx="4498043" cy="4498043"/>
          </a:xfrm>
          <a:custGeom>
            <a:avLst/>
            <a:gdLst/>
            <a:ahLst/>
            <a:cxnLst/>
            <a:rect l="l" t="t" r="r" b="b"/>
            <a:pathLst>
              <a:path w="8996085" h="8996085">
                <a:moveTo>
                  <a:pt x="0" y="0"/>
                </a:moveTo>
                <a:lnTo>
                  <a:pt x="8996085" y="0"/>
                </a:lnTo>
                <a:lnTo>
                  <a:pt x="8996085" y="8996085"/>
                </a:lnTo>
                <a:lnTo>
                  <a:pt x="0" y="8996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3" name="Freeform 3"/>
          <p:cNvSpPr/>
          <p:nvPr/>
        </p:nvSpPr>
        <p:spPr>
          <a:xfrm>
            <a:off x="7298942" y="3233981"/>
            <a:ext cx="3157230" cy="3163041"/>
          </a:xfrm>
          <a:custGeom>
            <a:avLst/>
            <a:gdLst/>
            <a:ahLst/>
            <a:cxnLst/>
            <a:rect l="l" t="t" r="r" b="b"/>
            <a:pathLst>
              <a:path w="6095177" h="6095177">
                <a:moveTo>
                  <a:pt x="0" y="0"/>
                </a:moveTo>
                <a:lnTo>
                  <a:pt x="6095177" y="0"/>
                </a:lnTo>
                <a:lnTo>
                  <a:pt x="6095177" y="6095177"/>
                </a:lnTo>
                <a:lnTo>
                  <a:pt x="0" y="60951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4" name="Freeform 4"/>
          <p:cNvSpPr/>
          <p:nvPr/>
        </p:nvSpPr>
        <p:spPr>
          <a:xfrm rot="-320654">
            <a:off x="7511843" y="1112"/>
            <a:ext cx="2235615" cy="1154408"/>
          </a:xfrm>
          <a:custGeom>
            <a:avLst/>
            <a:gdLst/>
            <a:ahLst/>
            <a:cxnLst/>
            <a:rect l="l" t="t" r="r" b="b"/>
            <a:pathLst>
              <a:path w="4471230" h="2308815">
                <a:moveTo>
                  <a:pt x="0" y="0"/>
                </a:moveTo>
                <a:lnTo>
                  <a:pt x="4471230" y="0"/>
                </a:lnTo>
                <a:lnTo>
                  <a:pt x="4471230" y="2308815"/>
                </a:lnTo>
                <a:lnTo>
                  <a:pt x="0" y="23088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5651"/>
            </a:stretch>
          </a:blipFill>
        </p:spPr>
        <p:txBody>
          <a:bodyPr/>
          <a:lstStyle/>
          <a:p>
            <a:endParaRPr lang="ru-TJ" sz="900"/>
          </a:p>
        </p:txBody>
      </p:sp>
      <p:sp>
        <p:nvSpPr>
          <p:cNvPr id="5" name="Freeform 5"/>
          <p:cNvSpPr/>
          <p:nvPr/>
        </p:nvSpPr>
        <p:spPr>
          <a:xfrm>
            <a:off x="-2377929" y="-926336"/>
            <a:ext cx="3605417" cy="2997003"/>
          </a:xfrm>
          <a:custGeom>
            <a:avLst/>
            <a:gdLst/>
            <a:ahLst/>
            <a:cxnLst/>
            <a:rect l="l" t="t" r="r" b="b"/>
            <a:pathLst>
              <a:path w="7210834" h="5994006">
                <a:moveTo>
                  <a:pt x="0" y="0"/>
                </a:moveTo>
                <a:lnTo>
                  <a:pt x="7210834" y="0"/>
                </a:lnTo>
                <a:lnTo>
                  <a:pt x="7210834" y="5994006"/>
                </a:lnTo>
                <a:lnTo>
                  <a:pt x="0" y="59940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TJ" sz="900" dirty="0"/>
          </a:p>
        </p:txBody>
      </p:sp>
      <p:sp>
        <p:nvSpPr>
          <p:cNvPr id="10" name="TextBox 10"/>
          <p:cNvSpPr txBox="1"/>
          <p:nvPr/>
        </p:nvSpPr>
        <p:spPr>
          <a:xfrm>
            <a:off x="3113550" y="276382"/>
            <a:ext cx="4743816" cy="57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4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Конкуренты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14350" y="1464341"/>
            <a:ext cx="3002347" cy="291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50"/>
              </a:lnSpc>
            </a:pPr>
            <a:r>
              <a:rPr lang="en-US" sz="175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Прямые</a:t>
            </a:r>
            <a:r>
              <a:rPr lang="en-US" sz="175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конкуренты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654009" y="1464341"/>
            <a:ext cx="3002347" cy="291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50"/>
              </a:lnSpc>
            </a:pPr>
            <a:r>
              <a:rPr lang="en-US" sz="175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Косвенные конкуренты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0E93A7F-4293-93AC-4375-80A9F92686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34" y="1885950"/>
            <a:ext cx="8219297" cy="2905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1097280"/>
            <a:ext cx="3657600" cy="3657600"/>
          </a:xfrm>
          <a:prstGeom prst="ellipse">
            <a:avLst/>
          </a:prstGeom>
          <a:solidFill>
            <a:srgbClr val="A259FF">
              <a:alpha val="18000"/>
            </a:srgbClr>
          </a:solidFill>
          <a:ln w="12700">
            <a:solidFill>
              <a:srgbClr val="A259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3200400"/>
            <a:ext cx="2743200" cy="2743200"/>
          </a:xfrm>
          <a:prstGeom prst="ellipse">
            <a:avLst/>
          </a:prstGeom>
          <a:solidFill>
            <a:srgbClr val="4F6FFF">
              <a:alpha val="15000"/>
            </a:srgbClr>
          </a:solidFill>
          <a:ln w="12700">
            <a:solidFill>
              <a:srgbClr val="4F6FFF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Наша ниша — между ручным трудом и роботами</a:t>
            </a:r>
            <a:endParaRPr lang="en-US" sz="2600" dirty="0"/>
          </a:p>
        </p:txBody>
      </p:sp>
      <p:sp>
        <p:nvSpPr>
          <p:cNvPr id="55" name="Shape 53"/>
          <p:cNvSpPr/>
          <p:nvPr/>
        </p:nvSpPr>
        <p:spPr>
          <a:xfrm>
            <a:off x="320040" y="4251960"/>
            <a:ext cx="8503920" cy="777240"/>
          </a:xfrm>
          <a:prstGeom prst="rect">
            <a:avLst/>
          </a:prstGeom>
          <a:solidFill>
            <a:srgbClr val="111638"/>
          </a:solidFill>
          <a:ln w="12700">
            <a:solidFill>
              <a:srgbClr val="00E5A0">
                <a:alpha val="50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6" name="Text 54"/>
          <p:cNvSpPr/>
          <p:nvPr/>
        </p:nvSpPr>
        <p:spPr>
          <a:xfrm>
            <a:off x="457200" y="4297680"/>
            <a:ext cx="8321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0E5A0"/>
                </a:solidFill>
              </a:rPr>
              <a:t>Ключевое отличие UniDrive: </a:t>
            </a:r>
            <a:r>
              <a:rPr lang="ru-RU" sz="1150" dirty="0">
                <a:solidFill>
                  <a:srgbClr val="C8D6FF"/>
                </a:solidFill>
              </a:rPr>
              <a:t>Лучшее</a:t>
            </a:r>
            <a:r>
              <a:rPr lang="en-US" sz="1150" dirty="0">
                <a:solidFill>
                  <a:srgbClr val="C8D6FF"/>
                </a:solidFill>
              </a:rPr>
              <a:t> решение в РФ до 200 000 ₽ с ИИ-модулями и совместимостью с любым типом станка. Мы не делаем новый робот — мы модернизируем то, что уже куплено. Наша ниша между ручным трудом и дорогой автоматизацией — свободна.</a:t>
            </a:r>
            <a:endParaRPr lang="en-US" sz="1150" dirty="0"/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CDF95325-DB33-0015-A6B8-8C3667CA58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16" r="9699"/>
          <a:stretch>
            <a:fillRect/>
          </a:stretch>
        </p:blipFill>
        <p:spPr>
          <a:xfrm>
            <a:off x="5055576" y="1352257"/>
            <a:ext cx="3852791" cy="2416126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187B5037-B031-9F1D-4DCF-0864D0062B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3987"/>
            <a:ext cx="4921696" cy="2611662"/>
          </a:xfrm>
          <a:prstGeom prst="rect">
            <a:avLst/>
          </a:prstGeom>
        </p:spPr>
      </p:pic>
      <p:sp>
        <p:nvSpPr>
          <p:cNvPr id="60" name="Freeform 11">
            <a:extLst>
              <a:ext uri="{FF2B5EF4-FFF2-40B4-BE49-F238E27FC236}">
                <a16:creationId xmlns:a16="http://schemas.microsoft.com/office/drawing/2014/main" id="{0D86952D-9BE5-DE3D-EBF5-16C2C5685165}"/>
              </a:ext>
            </a:extLst>
          </p:cNvPr>
          <p:cNvSpPr/>
          <p:nvPr/>
        </p:nvSpPr>
        <p:spPr>
          <a:xfrm>
            <a:off x="8318631" y="49237"/>
            <a:ext cx="736337" cy="777240"/>
          </a:xfrm>
          <a:custGeom>
            <a:avLst/>
            <a:gdLst/>
            <a:ahLst/>
            <a:cxnLst/>
            <a:rect l="l" t="t" r="r" b="b"/>
            <a:pathLst>
              <a:path w="4367431" h="4555339">
                <a:moveTo>
                  <a:pt x="0" y="0"/>
                </a:moveTo>
                <a:lnTo>
                  <a:pt x="4367430" y="0"/>
                </a:lnTo>
                <a:lnTo>
                  <a:pt x="4367430" y="4555338"/>
                </a:lnTo>
                <a:lnTo>
                  <a:pt x="0" y="45553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ru-TJ" sz="900"/>
          </a:p>
        </p:txBody>
      </p: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E6149891-4D54-27F8-6E8F-9223ED79F0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2091" y="-131434"/>
            <a:ext cx="1138582" cy="11385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1560</Words>
  <Application>Microsoft Office PowerPoint</Application>
  <PresentationFormat>Экран (16:9)</PresentationFormat>
  <Paragraphs>280</Paragraphs>
  <Slides>30</Slides>
  <Notes>7</Notes>
  <HiddenSlides>0</HiddenSlides>
  <MMClips>2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43" baseType="lpstr">
      <vt:lpstr>Aileron</vt:lpstr>
      <vt:lpstr>Anthropic Sans</vt:lpstr>
      <vt:lpstr>Arial</vt:lpstr>
      <vt:lpstr>Arial Black</vt:lpstr>
      <vt:lpstr>Calibri</vt:lpstr>
      <vt:lpstr>Montserrat</vt:lpstr>
      <vt:lpstr>Neue Machina</vt:lpstr>
      <vt:lpstr>Neue Machina Ultra-Bold</vt:lpstr>
      <vt:lpstr>Oswald</vt:lpstr>
      <vt:lpstr>Times New Roman</vt:lpstr>
      <vt:lpstr>Wingdings</vt:lpstr>
      <vt:lpstr>Office Theme</vt:lpstr>
      <vt:lpstr>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UniDrive — Универсальный блок управления</dc:title>
  <dc:subject>PptxGenJS Presentation</dc:subject>
  <dc:creator>PptxGenJS</dc:creator>
  <cp:lastModifiedBy>USER</cp:lastModifiedBy>
  <cp:revision>6</cp:revision>
  <dcterms:created xsi:type="dcterms:W3CDTF">2026-05-13T05:17:33Z</dcterms:created>
  <dcterms:modified xsi:type="dcterms:W3CDTF">2026-05-14T20:42:42Z</dcterms:modified>
</cp:coreProperties>
</file>