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7" r:id="rId12"/>
    <p:sldId id="266" r:id="rId13"/>
    <p:sldId id="282" r:id="rId14"/>
    <p:sldId id="342" r:id="rId15"/>
    <p:sldId id="344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343" r:id="rId24"/>
    <p:sldId id="279" r:id="rId25"/>
    <p:sldId id="297" r:id="rId26"/>
  </p:sldIdLst>
  <p:sldSz cx="18288000" cy="10287000"/>
  <p:notesSz cx="6858000" cy="9144000"/>
  <p:embeddedFontLst>
    <p:embeddedFont>
      <p:font typeface="Aileron" panose="020B0604020202020204" charset="0"/>
      <p:regular r:id="rId27"/>
    </p:embeddedFont>
    <p:embeddedFont>
      <p:font typeface="Georgia" panose="02040502050405020303" pitchFamily="18" charset="0"/>
      <p:regular r:id="rId28"/>
      <p:bold r:id="rId29"/>
      <p:italic r:id="rId30"/>
      <p:boldItalic r:id="rId31"/>
    </p:embeddedFont>
    <p:embeddedFont>
      <p:font typeface="Montserrat" panose="00000500000000000000" pitchFamily="2" charset="-52"/>
      <p:regular r:id="rId32"/>
      <p:bold r:id="rId33"/>
      <p:italic r:id="rId34"/>
      <p:boldItalic r:id="rId35"/>
    </p:embeddedFont>
    <p:embeddedFont>
      <p:font typeface="Neue Machina" panose="020B0604020202020204" charset="-52"/>
      <p:regular r:id="rId36"/>
    </p:embeddedFont>
    <p:embeddedFont>
      <p:font typeface="Neue Machina Ultra-Bold" panose="020B0604020202020204" charset="-52"/>
      <p:regular r:id="rId37"/>
      <p:bold r:id="rId38"/>
    </p:embeddedFont>
    <p:embeddedFont>
      <p:font typeface="Oswald" panose="00000500000000000000" pitchFamily="2" charset="-52"/>
      <p:regular r:id="rId39"/>
      <p:bold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65A"/>
    <a:srgbClr val="001F4C"/>
    <a:srgbClr val="2D4171"/>
    <a:srgbClr val="002258"/>
    <a:srgbClr val="1030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27" autoAdjust="0"/>
    <p:restoredTop sz="93725" autoAdjust="0"/>
  </p:normalViewPr>
  <p:slideViewPr>
    <p:cSldViewPr>
      <p:cViewPr varScale="1">
        <p:scale>
          <a:sx n="50" d="100"/>
          <a:sy n="50" d="100"/>
        </p:scale>
        <p:origin x="782" y="-37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31"/>
          <p:cNvSpPr txBox="1">
            <a:spLocks noGrp="1"/>
          </p:cNvSpPr>
          <p:nvPr>
            <p:ph type="sldNum" idx="12"/>
          </p:nvPr>
        </p:nvSpPr>
        <p:spPr>
          <a:xfrm>
            <a:off x="17186856" y="555386"/>
            <a:ext cx="327012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21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21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21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21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21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21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21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21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21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415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13" Type="http://schemas.openxmlformats.org/officeDocument/2006/relationships/image" Target="../media/image45.png"/><Relationship Id="rId3" Type="http://schemas.openxmlformats.org/officeDocument/2006/relationships/image" Target="../media/image2.svg"/><Relationship Id="rId7" Type="http://schemas.openxmlformats.org/officeDocument/2006/relationships/image" Target="../media/image39.png"/><Relationship Id="rId12" Type="http://schemas.openxmlformats.org/officeDocument/2006/relationships/image" Target="../media/image4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10.sv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4" Type="http://schemas.openxmlformats.org/officeDocument/2006/relationships/image" Target="../media/image9.png"/><Relationship Id="rId9" Type="http://schemas.openxmlformats.org/officeDocument/2006/relationships/image" Target="../media/image41.png"/><Relationship Id="rId14" Type="http://schemas.openxmlformats.org/officeDocument/2006/relationships/image" Target="../media/image4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2.svg"/><Relationship Id="rId7" Type="http://schemas.openxmlformats.org/officeDocument/2006/relationships/image" Target="../media/image6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10.sv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11" Type="http://schemas.openxmlformats.org/officeDocument/2006/relationships/image" Target="../media/image16.png"/><Relationship Id="rId5" Type="http://schemas.openxmlformats.org/officeDocument/2006/relationships/image" Target="../media/image1.pn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7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xperts.nti.work/e-registry/7980/profile" TargetMode="Externa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7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xperts.nti.work/e-registry/7980/profile" TargetMode="External"/><Relationship Id="rId5" Type="http://schemas.openxmlformats.org/officeDocument/2006/relationships/image" Target="../media/image77.png"/><Relationship Id="rId4" Type="http://schemas.openxmlformats.org/officeDocument/2006/relationships/image" Target="../media/image7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10.svg"/><Relationship Id="rId7" Type="http://schemas.openxmlformats.org/officeDocument/2006/relationships/image" Target="../media/image8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80.svg"/><Relationship Id="rId4" Type="http://schemas.openxmlformats.org/officeDocument/2006/relationships/image" Target="../media/image7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svg"/><Relationship Id="rId7" Type="http://schemas.openxmlformats.org/officeDocument/2006/relationships/package" Target="../embeddings/Microsoft_Excel_Worksheet.xlsx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.sv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.svg"/><Relationship Id="rId7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403464" y="-6216351"/>
            <a:ext cx="9808535" cy="9808535"/>
          </a:xfrm>
          <a:custGeom>
            <a:avLst/>
            <a:gdLst/>
            <a:ahLst/>
            <a:cxnLst/>
            <a:rect l="l" t="t" r="r" b="b"/>
            <a:pathLst>
              <a:path w="9808535" h="9808535">
                <a:moveTo>
                  <a:pt x="0" y="0"/>
                </a:moveTo>
                <a:lnTo>
                  <a:pt x="9808535" y="0"/>
                </a:lnTo>
                <a:lnTo>
                  <a:pt x="9808535" y="9808535"/>
                </a:lnTo>
                <a:lnTo>
                  <a:pt x="0" y="98085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3" name="Freeform 3"/>
          <p:cNvSpPr/>
          <p:nvPr/>
        </p:nvSpPr>
        <p:spPr>
          <a:xfrm>
            <a:off x="11986468" y="4459878"/>
            <a:ext cx="8156125" cy="8156125"/>
          </a:xfrm>
          <a:custGeom>
            <a:avLst/>
            <a:gdLst/>
            <a:ahLst/>
            <a:cxnLst/>
            <a:rect l="l" t="t" r="r" b="b"/>
            <a:pathLst>
              <a:path w="8156125" h="8156125">
                <a:moveTo>
                  <a:pt x="0" y="0"/>
                </a:moveTo>
                <a:lnTo>
                  <a:pt x="8156124" y="0"/>
                </a:lnTo>
                <a:lnTo>
                  <a:pt x="8156124" y="8156124"/>
                </a:lnTo>
                <a:lnTo>
                  <a:pt x="0" y="81561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4" name="Freeform 4"/>
          <p:cNvSpPr/>
          <p:nvPr/>
        </p:nvSpPr>
        <p:spPr>
          <a:xfrm>
            <a:off x="-4137410" y="6606993"/>
            <a:ext cx="9808535" cy="9808535"/>
          </a:xfrm>
          <a:custGeom>
            <a:avLst/>
            <a:gdLst/>
            <a:ahLst/>
            <a:cxnLst/>
            <a:rect l="l" t="t" r="r" b="b"/>
            <a:pathLst>
              <a:path w="9808535" h="9808535">
                <a:moveTo>
                  <a:pt x="0" y="0"/>
                </a:moveTo>
                <a:lnTo>
                  <a:pt x="9808535" y="0"/>
                </a:lnTo>
                <a:lnTo>
                  <a:pt x="9808535" y="9808535"/>
                </a:lnTo>
                <a:lnTo>
                  <a:pt x="0" y="98085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5" name="TextBox 5"/>
          <p:cNvSpPr txBox="1"/>
          <p:nvPr/>
        </p:nvSpPr>
        <p:spPr>
          <a:xfrm>
            <a:off x="1028700" y="2970803"/>
            <a:ext cx="12089014" cy="2806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200"/>
              </a:lnSpc>
            </a:pPr>
            <a:r>
              <a:rPr lang="en-US" sz="80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NeuroUniDrive Plaster Pro</a:t>
            </a:r>
          </a:p>
        </p:txBody>
      </p:sp>
      <p:sp>
        <p:nvSpPr>
          <p:cNvPr id="6" name="Freeform 6"/>
          <p:cNvSpPr/>
          <p:nvPr/>
        </p:nvSpPr>
        <p:spPr>
          <a:xfrm>
            <a:off x="3032901" y="1028700"/>
            <a:ext cx="1887655" cy="723570"/>
          </a:xfrm>
          <a:custGeom>
            <a:avLst/>
            <a:gdLst/>
            <a:ahLst/>
            <a:cxnLst/>
            <a:rect l="l" t="t" r="r" b="b"/>
            <a:pathLst>
              <a:path w="1887655" h="723570">
                <a:moveTo>
                  <a:pt x="0" y="0"/>
                </a:moveTo>
                <a:lnTo>
                  <a:pt x="1887654" y="0"/>
                </a:lnTo>
                <a:lnTo>
                  <a:pt x="1887654" y="723570"/>
                </a:lnTo>
                <a:lnTo>
                  <a:pt x="0" y="7235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7" name="Freeform 7"/>
          <p:cNvSpPr/>
          <p:nvPr/>
        </p:nvSpPr>
        <p:spPr>
          <a:xfrm>
            <a:off x="5206305" y="1028700"/>
            <a:ext cx="929640" cy="723570"/>
          </a:xfrm>
          <a:custGeom>
            <a:avLst/>
            <a:gdLst/>
            <a:ahLst/>
            <a:cxnLst/>
            <a:rect l="l" t="t" r="r" b="b"/>
            <a:pathLst>
              <a:path w="929640" h="723570">
                <a:moveTo>
                  <a:pt x="0" y="0"/>
                </a:moveTo>
                <a:lnTo>
                  <a:pt x="929640" y="0"/>
                </a:lnTo>
                <a:lnTo>
                  <a:pt x="929640" y="723570"/>
                </a:lnTo>
                <a:lnTo>
                  <a:pt x="0" y="72357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8" name="Freeform 8"/>
          <p:cNvSpPr/>
          <p:nvPr/>
        </p:nvSpPr>
        <p:spPr>
          <a:xfrm>
            <a:off x="1028700" y="1028700"/>
            <a:ext cx="728309" cy="814774"/>
          </a:xfrm>
          <a:custGeom>
            <a:avLst/>
            <a:gdLst/>
            <a:ahLst/>
            <a:cxnLst/>
            <a:rect l="l" t="t" r="r" b="b"/>
            <a:pathLst>
              <a:path w="728309" h="814774">
                <a:moveTo>
                  <a:pt x="0" y="0"/>
                </a:moveTo>
                <a:lnTo>
                  <a:pt x="728309" y="0"/>
                </a:lnTo>
                <a:lnTo>
                  <a:pt x="728309" y="814774"/>
                </a:lnTo>
                <a:lnTo>
                  <a:pt x="0" y="81477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9" name="TextBox 9"/>
          <p:cNvSpPr txBox="1"/>
          <p:nvPr/>
        </p:nvSpPr>
        <p:spPr>
          <a:xfrm>
            <a:off x="1028700" y="6123830"/>
            <a:ext cx="5307169" cy="13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1"/>
              </a:lnSpc>
            </a:pPr>
            <a:r>
              <a:rPr lang="en-US" sz="2586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Идиева Хамида Саидвалиевна</a:t>
            </a:r>
          </a:p>
          <a:p>
            <a:pPr algn="l">
              <a:lnSpc>
                <a:spcPts val="3621"/>
              </a:lnSpc>
            </a:pPr>
            <a:r>
              <a:rPr lang="en-US" sz="2586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+79953328636</a:t>
            </a:r>
          </a:p>
          <a:p>
            <a:pPr algn="l">
              <a:lnSpc>
                <a:spcPts val="3621"/>
              </a:lnSpc>
            </a:pPr>
            <a:r>
              <a:rPr lang="en-US" sz="2586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ООО «УниДрайв»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843321" y="1248762"/>
            <a:ext cx="904429" cy="346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00"/>
              </a:lnSpc>
            </a:pPr>
            <a:r>
              <a:rPr lang="en-US" sz="1000" spc="-75" dirty="0">
                <a:solidFill>
                  <a:srgbClr val="B4B4B4"/>
                </a:solidFill>
                <a:latin typeface="Aileron"/>
                <a:ea typeface="Aileron"/>
                <a:cs typeface="Aileron"/>
                <a:sym typeface="Aileron"/>
              </a:rPr>
              <a:t>МИНОБРНАУКИ </a:t>
            </a:r>
          </a:p>
          <a:p>
            <a:pPr algn="l">
              <a:lnSpc>
                <a:spcPts val="1400"/>
              </a:lnSpc>
              <a:spcBef>
                <a:spcPct val="0"/>
              </a:spcBef>
            </a:pPr>
            <a:r>
              <a:rPr lang="en-US" sz="1000" spc="-75" dirty="0">
                <a:solidFill>
                  <a:srgbClr val="B4B4B4"/>
                </a:solidFill>
                <a:latin typeface="Aileron"/>
                <a:ea typeface="Aileron"/>
                <a:cs typeface="Aileron"/>
                <a:sym typeface="Aileron"/>
              </a:rPr>
              <a:t>РОССИИ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6712367" y="3262240"/>
            <a:ext cx="11575633" cy="7024760"/>
            <a:chOff x="0" y="0"/>
            <a:chExt cx="19222479" cy="1166530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9222465" cy="11665331"/>
            </a:xfrm>
            <a:custGeom>
              <a:avLst/>
              <a:gdLst/>
              <a:ahLst/>
              <a:cxnLst/>
              <a:rect l="l" t="t" r="r" b="b"/>
              <a:pathLst>
                <a:path w="19222465" h="11665331">
                  <a:moveTo>
                    <a:pt x="0" y="0"/>
                  </a:moveTo>
                  <a:lnTo>
                    <a:pt x="19222465" y="0"/>
                  </a:lnTo>
                  <a:lnTo>
                    <a:pt x="19222465" y="11665331"/>
                  </a:lnTo>
                  <a:lnTo>
                    <a:pt x="0" y="116653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ru-TJ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487719" y="-2942560"/>
            <a:ext cx="8996085" cy="8996085"/>
          </a:xfrm>
          <a:custGeom>
            <a:avLst/>
            <a:gdLst/>
            <a:ahLst/>
            <a:cxnLst/>
            <a:rect l="l" t="t" r="r" b="b"/>
            <a:pathLst>
              <a:path w="8996085" h="8996085">
                <a:moveTo>
                  <a:pt x="0" y="0"/>
                </a:moveTo>
                <a:lnTo>
                  <a:pt x="8996085" y="0"/>
                </a:lnTo>
                <a:lnTo>
                  <a:pt x="8996085" y="8996085"/>
                </a:lnTo>
                <a:lnTo>
                  <a:pt x="0" y="89960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3" name="Freeform 3"/>
          <p:cNvSpPr/>
          <p:nvPr/>
        </p:nvSpPr>
        <p:spPr>
          <a:xfrm>
            <a:off x="16406538" y="3915243"/>
            <a:ext cx="6095177" cy="6095177"/>
          </a:xfrm>
          <a:custGeom>
            <a:avLst/>
            <a:gdLst/>
            <a:ahLst/>
            <a:cxnLst/>
            <a:rect l="l" t="t" r="r" b="b"/>
            <a:pathLst>
              <a:path w="6095177" h="6095177">
                <a:moveTo>
                  <a:pt x="0" y="0"/>
                </a:moveTo>
                <a:lnTo>
                  <a:pt x="6095177" y="0"/>
                </a:lnTo>
                <a:lnTo>
                  <a:pt x="6095177" y="6095177"/>
                </a:lnTo>
                <a:lnTo>
                  <a:pt x="0" y="60951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4" name="Freeform 4"/>
          <p:cNvSpPr/>
          <p:nvPr/>
        </p:nvSpPr>
        <p:spPr>
          <a:xfrm rot="-320654">
            <a:off x="15023685" y="2224"/>
            <a:ext cx="4471230" cy="2308815"/>
          </a:xfrm>
          <a:custGeom>
            <a:avLst/>
            <a:gdLst/>
            <a:ahLst/>
            <a:cxnLst/>
            <a:rect l="l" t="t" r="r" b="b"/>
            <a:pathLst>
              <a:path w="4471230" h="2308815">
                <a:moveTo>
                  <a:pt x="0" y="0"/>
                </a:moveTo>
                <a:lnTo>
                  <a:pt x="4471230" y="0"/>
                </a:lnTo>
                <a:lnTo>
                  <a:pt x="4471230" y="2308815"/>
                </a:lnTo>
                <a:lnTo>
                  <a:pt x="0" y="23088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5651"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5" name="Freeform 5"/>
          <p:cNvSpPr/>
          <p:nvPr/>
        </p:nvSpPr>
        <p:spPr>
          <a:xfrm>
            <a:off x="14904111" y="7365882"/>
            <a:ext cx="7210834" cy="5994006"/>
          </a:xfrm>
          <a:custGeom>
            <a:avLst/>
            <a:gdLst/>
            <a:ahLst/>
            <a:cxnLst/>
            <a:rect l="l" t="t" r="r" b="b"/>
            <a:pathLst>
              <a:path w="7210834" h="5994006">
                <a:moveTo>
                  <a:pt x="0" y="0"/>
                </a:moveTo>
                <a:lnTo>
                  <a:pt x="7210834" y="0"/>
                </a:lnTo>
                <a:lnTo>
                  <a:pt x="7210834" y="5994006"/>
                </a:lnTo>
                <a:lnTo>
                  <a:pt x="0" y="59940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ru-TJ" dirty="0"/>
          </a:p>
        </p:txBody>
      </p:sp>
      <p:sp>
        <p:nvSpPr>
          <p:cNvPr id="6" name="TextBox 6"/>
          <p:cNvSpPr txBox="1"/>
          <p:nvPr/>
        </p:nvSpPr>
        <p:spPr>
          <a:xfrm>
            <a:off x="1028700" y="895350"/>
            <a:ext cx="9487632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Монетизация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255294" y="4924401"/>
            <a:ext cx="6709334" cy="1358546"/>
            <a:chOff x="302125" y="689052"/>
            <a:chExt cx="8945780" cy="1811395"/>
          </a:xfrm>
        </p:grpSpPr>
        <p:sp>
          <p:nvSpPr>
            <p:cNvPr id="11" name="TextBox 11"/>
            <p:cNvSpPr txBox="1"/>
            <p:nvPr/>
          </p:nvSpPr>
          <p:spPr>
            <a:xfrm>
              <a:off x="767902" y="689052"/>
              <a:ext cx="6545891" cy="8805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599"/>
                </a:lnSpc>
              </a:pPr>
              <a:endParaRPr lang="en-US" sz="3999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02125" y="1898915"/>
              <a:ext cx="8945780" cy="6015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82930" lvl="1" indent="-291465" algn="l">
                <a:lnSpc>
                  <a:spcPts val="3779"/>
                </a:lnSpc>
                <a:buFont typeface="Arial"/>
                <a:buChar char="•"/>
              </a:pPr>
              <a:endParaRPr lang="en-US" sz="27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endParaRP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021657" y="2563635"/>
            <a:ext cx="3209925" cy="1369492"/>
            <a:chOff x="0" y="0"/>
            <a:chExt cx="4279900" cy="1825989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4279900" cy="1825989"/>
              <a:chOff x="0" y="0"/>
              <a:chExt cx="845412" cy="360689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45412" cy="360689"/>
              </a:xfrm>
              <a:custGeom>
                <a:avLst/>
                <a:gdLst/>
                <a:ahLst/>
                <a:cxnLst/>
                <a:rect l="l" t="t" r="r" b="b"/>
                <a:pathLst>
                  <a:path w="845412" h="360689">
                    <a:moveTo>
                      <a:pt x="69944" y="0"/>
                    </a:moveTo>
                    <a:lnTo>
                      <a:pt x="775468" y="0"/>
                    </a:lnTo>
                    <a:cubicBezTo>
                      <a:pt x="814097" y="0"/>
                      <a:pt x="845412" y="31315"/>
                      <a:pt x="845412" y="69944"/>
                    </a:cubicBezTo>
                    <a:lnTo>
                      <a:pt x="845412" y="290745"/>
                    </a:lnTo>
                    <a:cubicBezTo>
                      <a:pt x="845412" y="329374"/>
                      <a:pt x="814097" y="360689"/>
                      <a:pt x="775468" y="360689"/>
                    </a:cubicBezTo>
                    <a:lnTo>
                      <a:pt x="69944" y="360689"/>
                    </a:lnTo>
                    <a:cubicBezTo>
                      <a:pt x="31315" y="360689"/>
                      <a:pt x="0" y="329374"/>
                      <a:pt x="0" y="290745"/>
                    </a:cubicBezTo>
                    <a:lnTo>
                      <a:pt x="0" y="69944"/>
                    </a:lnTo>
                    <a:cubicBezTo>
                      <a:pt x="0" y="31315"/>
                      <a:pt x="31315" y="0"/>
                      <a:pt x="69944" y="0"/>
                    </a:cubicBezTo>
                    <a:close/>
                  </a:path>
                </a:pathLst>
              </a:custGeom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ru-TJ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0"/>
                <a:ext cx="845412" cy="360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86"/>
                  </a:lnSpc>
                </a:pPr>
                <a:endParaRPr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385684" y="371233"/>
              <a:ext cx="3513116" cy="7972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327"/>
                </a:lnSpc>
              </a:pPr>
              <a:r>
                <a:rPr lang="en-US" sz="4201" spc="-189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100 тыс. ₽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385684" y="1130347"/>
              <a:ext cx="2846117" cy="4360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600"/>
                </a:lnSpc>
              </a:pPr>
              <a:r>
                <a:rPr lang="en-US" sz="2000" spc="-64">
                  <a:solidFill>
                    <a:srgbClr val="FFFFFF">
                      <a:alpha val="51765"/>
                    </a:srgbClr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Маржа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028700" y="2563635"/>
            <a:ext cx="3209925" cy="1369492"/>
            <a:chOff x="0" y="0"/>
            <a:chExt cx="4279900" cy="1825989"/>
          </a:xfrm>
        </p:grpSpPr>
        <p:grpSp>
          <p:nvGrpSpPr>
            <p:cNvPr id="26" name="Group 26"/>
            <p:cNvGrpSpPr/>
            <p:nvPr/>
          </p:nvGrpSpPr>
          <p:grpSpPr>
            <a:xfrm>
              <a:off x="0" y="0"/>
              <a:ext cx="4279900" cy="1825989"/>
              <a:chOff x="0" y="0"/>
              <a:chExt cx="845412" cy="360689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45412" cy="360689"/>
              </a:xfrm>
              <a:custGeom>
                <a:avLst/>
                <a:gdLst/>
                <a:ahLst/>
                <a:cxnLst/>
                <a:rect l="l" t="t" r="r" b="b"/>
                <a:pathLst>
                  <a:path w="845412" h="360689">
                    <a:moveTo>
                      <a:pt x="69944" y="0"/>
                    </a:moveTo>
                    <a:lnTo>
                      <a:pt x="775468" y="0"/>
                    </a:lnTo>
                    <a:cubicBezTo>
                      <a:pt x="814097" y="0"/>
                      <a:pt x="845412" y="31315"/>
                      <a:pt x="845412" y="69944"/>
                    </a:cubicBezTo>
                    <a:lnTo>
                      <a:pt x="845412" y="290745"/>
                    </a:lnTo>
                    <a:cubicBezTo>
                      <a:pt x="845412" y="329374"/>
                      <a:pt x="814097" y="360689"/>
                      <a:pt x="775468" y="360689"/>
                    </a:cubicBezTo>
                    <a:lnTo>
                      <a:pt x="69944" y="360689"/>
                    </a:lnTo>
                    <a:cubicBezTo>
                      <a:pt x="31315" y="360689"/>
                      <a:pt x="0" y="329374"/>
                      <a:pt x="0" y="290745"/>
                    </a:cubicBezTo>
                    <a:lnTo>
                      <a:pt x="0" y="69944"/>
                    </a:lnTo>
                    <a:cubicBezTo>
                      <a:pt x="0" y="31315"/>
                      <a:pt x="31315" y="0"/>
                      <a:pt x="69944" y="0"/>
                    </a:cubicBezTo>
                    <a:close/>
                  </a:path>
                </a:pathLst>
              </a:custGeom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ru-TJ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0"/>
                <a:ext cx="845412" cy="360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86"/>
                  </a:lnSpc>
                </a:pPr>
                <a:endParaRPr/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385684" y="371233"/>
              <a:ext cx="3513116" cy="7972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327"/>
                </a:lnSpc>
              </a:pPr>
              <a:r>
                <a:rPr lang="en-US" sz="4201" spc="-189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50 тыс. ₽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385684" y="1130347"/>
              <a:ext cx="2846117" cy="4360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600"/>
                </a:lnSpc>
              </a:pPr>
              <a:r>
                <a:rPr lang="en-US" sz="2000" spc="-64">
                  <a:solidFill>
                    <a:srgbClr val="FFFFFF">
                      <a:alpha val="51765"/>
                    </a:srgbClr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Себестоимость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4525982" y="2563635"/>
            <a:ext cx="3209925" cy="1369492"/>
            <a:chOff x="0" y="0"/>
            <a:chExt cx="4279900" cy="1825989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0"/>
              <a:ext cx="4279900" cy="1825989"/>
              <a:chOff x="0" y="0"/>
              <a:chExt cx="845412" cy="360689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845412" cy="360689"/>
              </a:xfrm>
              <a:custGeom>
                <a:avLst/>
                <a:gdLst/>
                <a:ahLst/>
                <a:cxnLst/>
                <a:rect l="l" t="t" r="r" b="b"/>
                <a:pathLst>
                  <a:path w="845412" h="360689">
                    <a:moveTo>
                      <a:pt x="69944" y="0"/>
                    </a:moveTo>
                    <a:lnTo>
                      <a:pt x="775468" y="0"/>
                    </a:lnTo>
                    <a:cubicBezTo>
                      <a:pt x="814097" y="0"/>
                      <a:pt x="845412" y="31315"/>
                      <a:pt x="845412" y="69944"/>
                    </a:cubicBezTo>
                    <a:lnTo>
                      <a:pt x="845412" y="290745"/>
                    </a:lnTo>
                    <a:cubicBezTo>
                      <a:pt x="845412" y="329374"/>
                      <a:pt x="814097" y="360689"/>
                      <a:pt x="775468" y="360689"/>
                    </a:cubicBezTo>
                    <a:lnTo>
                      <a:pt x="69944" y="360689"/>
                    </a:lnTo>
                    <a:cubicBezTo>
                      <a:pt x="31315" y="360689"/>
                      <a:pt x="0" y="329374"/>
                      <a:pt x="0" y="290745"/>
                    </a:cubicBezTo>
                    <a:lnTo>
                      <a:pt x="0" y="69944"/>
                    </a:lnTo>
                    <a:cubicBezTo>
                      <a:pt x="0" y="31315"/>
                      <a:pt x="31315" y="0"/>
                      <a:pt x="69944" y="0"/>
                    </a:cubicBezTo>
                    <a:close/>
                  </a:path>
                </a:pathLst>
              </a:custGeom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ru-TJ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0" y="0"/>
                <a:ext cx="845412" cy="360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86"/>
                  </a:lnSpc>
                </a:pPr>
                <a:endParaRPr/>
              </a:p>
            </p:txBody>
          </p:sp>
        </p:grpSp>
        <p:sp>
          <p:nvSpPr>
            <p:cNvPr id="35" name="TextBox 35"/>
            <p:cNvSpPr txBox="1"/>
            <p:nvPr/>
          </p:nvSpPr>
          <p:spPr>
            <a:xfrm>
              <a:off x="385684" y="371233"/>
              <a:ext cx="3513116" cy="7972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327"/>
                </a:lnSpc>
              </a:pPr>
              <a:r>
                <a:rPr lang="en-US" sz="4201" spc="-189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150 тыс. ₽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385684" y="1130347"/>
              <a:ext cx="2846117" cy="4360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600"/>
                </a:lnSpc>
              </a:pPr>
              <a:r>
                <a:rPr lang="en-US" sz="2000" spc="-64">
                  <a:solidFill>
                    <a:srgbClr val="FFFFFF">
                      <a:alpha val="51765"/>
                    </a:srgbClr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Цена продажи</a:t>
              </a:r>
            </a:p>
          </p:txBody>
        </p:sp>
      </p:grp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EC96B2C3-E251-017D-FFC8-DC3D213F42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78" y="4069427"/>
            <a:ext cx="15361923" cy="50584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513580" y="5461010"/>
            <a:ext cx="8831880" cy="8831880"/>
          </a:xfrm>
          <a:custGeom>
            <a:avLst/>
            <a:gdLst/>
            <a:ahLst/>
            <a:cxnLst/>
            <a:rect l="l" t="t" r="r" b="b"/>
            <a:pathLst>
              <a:path w="8831880" h="8831880">
                <a:moveTo>
                  <a:pt x="0" y="0"/>
                </a:moveTo>
                <a:lnTo>
                  <a:pt x="8831880" y="0"/>
                </a:lnTo>
                <a:lnTo>
                  <a:pt x="8831880" y="8831880"/>
                </a:lnTo>
                <a:lnTo>
                  <a:pt x="0" y="88318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3" name="Freeform 3"/>
          <p:cNvSpPr/>
          <p:nvPr/>
        </p:nvSpPr>
        <p:spPr>
          <a:xfrm rot="-8316982">
            <a:off x="-2382530" y="-4106058"/>
            <a:ext cx="6511191" cy="11280306"/>
          </a:xfrm>
          <a:custGeom>
            <a:avLst/>
            <a:gdLst/>
            <a:ahLst/>
            <a:cxnLst/>
            <a:rect l="l" t="t" r="r" b="b"/>
            <a:pathLst>
              <a:path w="6511191" h="11280306">
                <a:moveTo>
                  <a:pt x="0" y="0"/>
                </a:moveTo>
                <a:lnTo>
                  <a:pt x="6511190" y="0"/>
                </a:lnTo>
                <a:lnTo>
                  <a:pt x="6511190" y="11280306"/>
                </a:lnTo>
                <a:lnTo>
                  <a:pt x="0" y="112803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6862" r="-66382"/>
            </a:stretch>
          </a:blipFill>
        </p:spPr>
        <p:txBody>
          <a:bodyPr/>
          <a:lstStyle/>
          <a:p>
            <a:endParaRPr lang="ru-TJ" dirty="0"/>
          </a:p>
        </p:txBody>
      </p:sp>
      <p:grpSp>
        <p:nvGrpSpPr>
          <p:cNvPr id="4" name="Group 4"/>
          <p:cNvGrpSpPr/>
          <p:nvPr/>
        </p:nvGrpSpPr>
        <p:grpSpPr>
          <a:xfrm>
            <a:off x="545416" y="590759"/>
            <a:ext cx="2757990" cy="3843751"/>
            <a:chOff x="0" y="0"/>
            <a:chExt cx="1565187" cy="217398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65188" cy="2173982"/>
            </a:xfrm>
            <a:custGeom>
              <a:avLst/>
              <a:gdLst/>
              <a:ahLst/>
              <a:cxnLst/>
              <a:rect l="l" t="t" r="r" b="b"/>
              <a:pathLst>
                <a:path w="1565188" h="2173982">
                  <a:moveTo>
                    <a:pt x="1440727" y="2173982"/>
                  </a:moveTo>
                  <a:lnTo>
                    <a:pt x="124460" y="2173982"/>
                  </a:lnTo>
                  <a:cubicBezTo>
                    <a:pt x="55880" y="2173982"/>
                    <a:pt x="0" y="2118102"/>
                    <a:pt x="0" y="204952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40727" y="0"/>
                  </a:lnTo>
                  <a:cubicBezTo>
                    <a:pt x="1509307" y="0"/>
                    <a:pt x="1565188" y="55880"/>
                    <a:pt x="1565188" y="124460"/>
                  </a:cubicBezTo>
                  <a:lnTo>
                    <a:pt x="1565188" y="2049522"/>
                  </a:lnTo>
                  <a:cubicBezTo>
                    <a:pt x="1565188" y="2118102"/>
                    <a:pt x="1509307" y="2173982"/>
                    <a:pt x="1440727" y="2173982"/>
                  </a:cubicBezTo>
                  <a:close/>
                </a:path>
              </a:pathLst>
            </a:custGeom>
            <a:solidFill>
              <a:srgbClr val="092451">
                <a:alpha val="30980"/>
              </a:srgbClr>
            </a:solidFill>
          </p:spPr>
          <p:txBody>
            <a:bodyPr/>
            <a:lstStyle/>
            <a:p>
              <a:endParaRPr lang="ru-TJ" dirty="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892283" y="1755453"/>
            <a:ext cx="2757990" cy="3786188"/>
            <a:chOff x="0" y="0"/>
            <a:chExt cx="1565187" cy="21739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565188" cy="2173982"/>
            </a:xfrm>
            <a:custGeom>
              <a:avLst/>
              <a:gdLst/>
              <a:ahLst/>
              <a:cxnLst/>
              <a:rect l="l" t="t" r="r" b="b"/>
              <a:pathLst>
                <a:path w="1565188" h="2173982">
                  <a:moveTo>
                    <a:pt x="1440727" y="2173982"/>
                  </a:moveTo>
                  <a:lnTo>
                    <a:pt x="124460" y="2173982"/>
                  </a:lnTo>
                  <a:cubicBezTo>
                    <a:pt x="55880" y="2173982"/>
                    <a:pt x="0" y="2118102"/>
                    <a:pt x="0" y="204952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40727" y="0"/>
                  </a:lnTo>
                  <a:cubicBezTo>
                    <a:pt x="1509307" y="0"/>
                    <a:pt x="1565188" y="55880"/>
                    <a:pt x="1565188" y="124460"/>
                  </a:cubicBezTo>
                  <a:lnTo>
                    <a:pt x="1565188" y="2049522"/>
                  </a:lnTo>
                  <a:cubicBezTo>
                    <a:pt x="1565188" y="2118102"/>
                    <a:pt x="1509307" y="2173982"/>
                    <a:pt x="1440727" y="2173982"/>
                  </a:cubicBezTo>
                  <a:close/>
                </a:path>
              </a:pathLst>
            </a:custGeom>
            <a:solidFill>
              <a:srgbClr val="092451">
                <a:alpha val="30980"/>
              </a:srgbClr>
            </a:solidFill>
          </p:spPr>
          <p:txBody>
            <a:bodyPr/>
            <a:lstStyle/>
            <a:p>
              <a:endParaRPr lang="ru-TJ"/>
            </a:p>
          </p:txBody>
        </p:sp>
      </p:grpSp>
      <p:sp>
        <p:nvSpPr>
          <p:cNvPr id="10" name="Freeform 10"/>
          <p:cNvSpPr/>
          <p:nvPr/>
        </p:nvSpPr>
        <p:spPr>
          <a:xfrm rot="3672851">
            <a:off x="14837214" y="-2590857"/>
            <a:ext cx="3493701" cy="5774713"/>
          </a:xfrm>
          <a:custGeom>
            <a:avLst/>
            <a:gdLst/>
            <a:ahLst/>
            <a:cxnLst/>
            <a:rect l="l" t="t" r="r" b="b"/>
            <a:pathLst>
              <a:path w="3493701" h="5774713">
                <a:moveTo>
                  <a:pt x="0" y="0"/>
                </a:moveTo>
                <a:lnTo>
                  <a:pt x="3493701" y="0"/>
                </a:lnTo>
                <a:lnTo>
                  <a:pt x="3493701" y="5774713"/>
                </a:lnTo>
                <a:lnTo>
                  <a:pt x="0" y="57747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16" name="Freeform 16"/>
          <p:cNvSpPr/>
          <p:nvPr/>
        </p:nvSpPr>
        <p:spPr>
          <a:xfrm>
            <a:off x="5030693" y="2058581"/>
            <a:ext cx="1875229" cy="1893209"/>
          </a:xfrm>
          <a:custGeom>
            <a:avLst/>
            <a:gdLst/>
            <a:ahLst/>
            <a:cxnLst/>
            <a:rect l="l" t="t" r="r" b="b"/>
            <a:pathLst>
              <a:path w="1712952" h="1907132">
                <a:moveTo>
                  <a:pt x="0" y="0"/>
                </a:moveTo>
                <a:lnTo>
                  <a:pt x="1712951" y="0"/>
                </a:lnTo>
                <a:lnTo>
                  <a:pt x="1712951" y="1907133"/>
                </a:lnTo>
                <a:lnTo>
                  <a:pt x="0" y="19071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17" name="Freeform 17"/>
          <p:cNvSpPr/>
          <p:nvPr/>
        </p:nvSpPr>
        <p:spPr>
          <a:xfrm>
            <a:off x="581047" y="7356882"/>
            <a:ext cx="1687604" cy="1966476"/>
          </a:xfrm>
          <a:custGeom>
            <a:avLst/>
            <a:gdLst/>
            <a:ahLst/>
            <a:cxnLst/>
            <a:rect l="l" t="t" r="r" b="b"/>
            <a:pathLst>
              <a:path w="1695348" h="1701535">
                <a:moveTo>
                  <a:pt x="0" y="0"/>
                </a:moveTo>
                <a:lnTo>
                  <a:pt x="1695347" y="0"/>
                </a:lnTo>
                <a:lnTo>
                  <a:pt x="1695347" y="1701535"/>
                </a:lnTo>
                <a:lnTo>
                  <a:pt x="0" y="170153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18" name="Freeform 18"/>
          <p:cNvSpPr/>
          <p:nvPr/>
        </p:nvSpPr>
        <p:spPr>
          <a:xfrm>
            <a:off x="6965485" y="7458202"/>
            <a:ext cx="1630948" cy="2151759"/>
          </a:xfrm>
          <a:custGeom>
            <a:avLst/>
            <a:gdLst/>
            <a:ahLst/>
            <a:cxnLst/>
            <a:rect l="l" t="t" r="r" b="b"/>
            <a:pathLst>
              <a:path w="1638432" h="1861855">
                <a:moveTo>
                  <a:pt x="0" y="0"/>
                </a:moveTo>
                <a:lnTo>
                  <a:pt x="1638432" y="0"/>
                </a:lnTo>
                <a:lnTo>
                  <a:pt x="1638432" y="1861854"/>
                </a:lnTo>
                <a:lnTo>
                  <a:pt x="0" y="186185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19" name="Freeform 19"/>
          <p:cNvSpPr/>
          <p:nvPr/>
        </p:nvSpPr>
        <p:spPr>
          <a:xfrm>
            <a:off x="946947" y="1025170"/>
            <a:ext cx="2098453" cy="1794021"/>
          </a:xfrm>
          <a:custGeom>
            <a:avLst/>
            <a:gdLst/>
            <a:ahLst/>
            <a:cxnLst/>
            <a:rect l="l" t="t" r="r" b="b"/>
            <a:pathLst>
              <a:path w="2108082" h="1552315">
                <a:moveTo>
                  <a:pt x="0" y="0"/>
                </a:moveTo>
                <a:lnTo>
                  <a:pt x="2108081" y="0"/>
                </a:lnTo>
                <a:lnTo>
                  <a:pt x="2108081" y="1552315"/>
                </a:lnTo>
                <a:lnTo>
                  <a:pt x="0" y="155231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dirty="0"/>
          </a:p>
        </p:txBody>
      </p:sp>
      <p:sp>
        <p:nvSpPr>
          <p:cNvPr id="20" name="Freeform 20"/>
          <p:cNvSpPr/>
          <p:nvPr/>
        </p:nvSpPr>
        <p:spPr>
          <a:xfrm>
            <a:off x="8258764" y="2336956"/>
            <a:ext cx="1682413" cy="2033458"/>
          </a:xfrm>
          <a:custGeom>
            <a:avLst/>
            <a:gdLst/>
            <a:ahLst/>
            <a:cxnLst/>
            <a:rect l="l" t="t" r="r" b="b"/>
            <a:pathLst>
              <a:path w="1645077" h="2052415">
                <a:moveTo>
                  <a:pt x="0" y="0"/>
                </a:moveTo>
                <a:lnTo>
                  <a:pt x="1645078" y="0"/>
                </a:lnTo>
                <a:lnTo>
                  <a:pt x="1645078" y="2052415"/>
                </a:lnTo>
                <a:lnTo>
                  <a:pt x="0" y="205241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 dirty="0"/>
          </a:p>
        </p:txBody>
      </p:sp>
      <p:sp>
        <p:nvSpPr>
          <p:cNvPr id="21" name="TextBox 21"/>
          <p:cNvSpPr txBox="1"/>
          <p:nvPr/>
        </p:nvSpPr>
        <p:spPr>
          <a:xfrm>
            <a:off x="2858049" y="39059"/>
            <a:ext cx="10767035" cy="17568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667"/>
              </a:lnSpc>
            </a:pPr>
            <a:r>
              <a:rPr lang="en-US" sz="70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Команда</a:t>
            </a:r>
            <a:r>
              <a:rPr lang="ru-RU" sz="70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и прогресс</a:t>
            </a:r>
            <a:endParaRPr lang="en-US" sz="7000" b="1" dirty="0">
              <a:solidFill>
                <a:srgbClr val="FFFFFF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842585" y="3291363"/>
            <a:ext cx="2310667" cy="6528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73"/>
              </a:lnSpc>
            </a:pPr>
            <a:r>
              <a:rPr lang="en-US" sz="36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И.С. Хамида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8897" y="4013511"/>
            <a:ext cx="3909586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8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Лидер</a:t>
            </a:r>
            <a:r>
              <a:rPr lang="en-US" sz="28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Проекта</a:t>
            </a:r>
            <a:endParaRPr lang="en-US" sz="28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algn="ctr"/>
            <a:r>
              <a:rPr lang="en-US" sz="28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разработчик</a:t>
            </a:r>
            <a:endParaRPr lang="en-US" sz="28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algn="ctr"/>
            <a:r>
              <a:rPr lang="en-US" sz="28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Роль</a:t>
            </a:r>
            <a:r>
              <a:rPr lang="en-US" sz="28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- CEO, CIO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655700" y="4167122"/>
            <a:ext cx="2310667" cy="6401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73"/>
              </a:lnSpc>
            </a:pPr>
            <a:r>
              <a:rPr lang="en-US" sz="32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И.С. Джамила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790425" y="4917186"/>
            <a:ext cx="4137254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8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Менеджер</a:t>
            </a:r>
            <a:r>
              <a:rPr lang="en-US" sz="28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. </a:t>
            </a:r>
          </a:p>
          <a:p>
            <a:pPr algn="ctr"/>
            <a:r>
              <a:rPr lang="en-US" sz="28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Роль</a:t>
            </a:r>
            <a:r>
              <a:rPr lang="en-US" sz="28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- CFO, CMO, </a:t>
            </a:r>
            <a:r>
              <a:rPr lang="en-US" sz="28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маркетинг</a:t>
            </a:r>
            <a:endParaRPr lang="en-US" sz="28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368997" y="4669634"/>
            <a:ext cx="3716348" cy="6401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73"/>
              </a:lnSpc>
            </a:pPr>
            <a:r>
              <a:rPr lang="en-US" sz="32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Р.А. Хуснидабону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127878" y="5531297"/>
            <a:ext cx="2265530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8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UX/UI </a:t>
            </a:r>
            <a:r>
              <a:rPr lang="en-US" sz="28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дизайнер</a:t>
            </a:r>
            <a:endParaRPr lang="en-US" sz="28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algn="ctr"/>
            <a:r>
              <a:rPr lang="en-US" sz="28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Роль</a:t>
            </a:r>
            <a:r>
              <a:rPr lang="en-US" sz="28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- CTO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858049" y="7474346"/>
            <a:ext cx="2463198" cy="6401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73"/>
              </a:lnSpc>
            </a:pPr>
            <a:r>
              <a:rPr lang="en-US" sz="32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И.Н. Саидвали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240827" y="8559725"/>
            <a:ext cx="4597005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8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Инженер</a:t>
            </a:r>
            <a:r>
              <a:rPr lang="en-US" sz="28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- </a:t>
            </a:r>
            <a:r>
              <a:rPr lang="en-US" sz="28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электронщик</a:t>
            </a:r>
            <a:endParaRPr lang="en-US" sz="28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algn="ctr"/>
            <a:r>
              <a:rPr lang="en-US" sz="28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Более</a:t>
            </a:r>
            <a:r>
              <a:rPr lang="en-US" sz="28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10 </a:t>
            </a:r>
            <a:r>
              <a:rPr lang="en-US" sz="28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лет</a:t>
            </a:r>
            <a:r>
              <a:rPr lang="en-US" sz="28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в </a:t>
            </a:r>
            <a:r>
              <a:rPr lang="en-US" sz="28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сфере</a:t>
            </a:r>
            <a:r>
              <a:rPr lang="en-US" sz="28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промышленности</a:t>
            </a:r>
            <a:endParaRPr lang="en-US" sz="28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8629442" y="7881121"/>
            <a:ext cx="2997884" cy="3323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73"/>
              </a:lnSpc>
            </a:pPr>
            <a:r>
              <a:rPr lang="en-US" sz="32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А.К.Рахим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584794" y="8512676"/>
            <a:ext cx="3087180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8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Fullstack-разработчик</a:t>
            </a:r>
            <a:endParaRPr lang="en-US" sz="28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376393E6-9470-511C-D3E2-154A5AD763BC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b="10383"/>
          <a:stretch>
            <a:fillRect/>
          </a:stretch>
        </p:blipFill>
        <p:spPr>
          <a:xfrm>
            <a:off x="11080625" y="3217853"/>
            <a:ext cx="6509850" cy="43640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56105" y="-1626017"/>
            <a:ext cx="8996085" cy="8996085"/>
          </a:xfrm>
          <a:custGeom>
            <a:avLst/>
            <a:gdLst/>
            <a:ahLst/>
            <a:cxnLst/>
            <a:rect l="l" t="t" r="r" b="b"/>
            <a:pathLst>
              <a:path w="8996085" h="8996085">
                <a:moveTo>
                  <a:pt x="0" y="0"/>
                </a:moveTo>
                <a:lnTo>
                  <a:pt x="8996085" y="0"/>
                </a:lnTo>
                <a:lnTo>
                  <a:pt x="8996085" y="8996085"/>
                </a:lnTo>
                <a:lnTo>
                  <a:pt x="0" y="89960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3" name="Freeform 3"/>
          <p:cNvSpPr/>
          <p:nvPr/>
        </p:nvSpPr>
        <p:spPr>
          <a:xfrm>
            <a:off x="-2881976" y="-1991669"/>
            <a:ext cx="7242652" cy="7242652"/>
          </a:xfrm>
          <a:custGeom>
            <a:avLst/>
            <a:gdLst/>
            <a:ahLst/>
            <a:cxnLst/>
            <a:rect l="l" t="t" r="r" b="b"/>
            <a:pathLst>
              <a:path w="7242652" h="7242652">
                <a:moveTo>
                  <a:pt x="0" y="0"/>
                </a:moveTo>
                <a:lnTo>
                  <a:pt x="7242652" y="0"/>
                </a:lnTo>
                <a:lnTo>
                  <a:pt x="7242652" y="7242652"/>
                </a:lnTo>
                <a:lnTo>
                  <a:pt x="0" y="72426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4" name="Freeform 4"/>
          <p:cNvSpPr/>
          <p:nvPr/>
        </p:nvSpPr>
        <p:spPr>
          <a:xfrm>
            <a:off x="16016716" y="6158723"/>
            <a:ext cx="2485169" cy="4498043"/>
          </a:xfrm>
          <a:custGeom>
            <a:avLst/>
            <a:gdLst/>
            <a:ahLst/>
            <a:cxnLst/>
            <a:rect l="l" t="t" r="r" b="b"/>
            <a:pathLst>
              <a:path w="2485169" h="4498043">
                <a:moveTo>
                  <a:pt x="0" y="0"/>
                </a:moveTo>
                <a:lnTo>
                  <a:pt x="2485168" y="0"/>
                </a:lnTo>
                <a:lnTo>
                  <a:pt x="2485168" y="4498042"/>
                </a:lnTo>
                <a:lnTo>
                  <a:pt x="0" y="44980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5" name="TextBox 5"/>
          <p:cNvSpPr txBox="1"/>
          <p:nvPr/>
        </p:nvSpPr>
        <p:spPr>
          <a:xfrm>
            <a:off x="1984570" y="828675"/>
            <a:ext cx="14318861" cy="1685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67"/>
              </a:lnSpc>
            </a:pPr>
            <a:r>
              <a:rPr lang="en-US" sz="9762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Целевая аудитория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19200" y="4899660"/>
            <a:ext cx="11272707" cy="1070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000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Генеральные подрядчики жилого и коммерческого строительства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19200" y="6653930"/>
            <a:ext cx="9158518" cy="527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000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Частные строительные бригады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19200" y="7838840"/>
            <a:ext cx="8345497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Индивидуальные подрядчики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19200" y="3238500"/>
            <a:ext cx="10283123" cy="1070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0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Строительные</a:t>
            </a:r>
            <a:r>
              <a:rPr lang="en-US" sz="30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и</a:t>
            </a:r>
            <a:r>
              <a:rPr lang="en-US" sz="30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ремонтно-отделочные</a:t>
            </a:r>
            <a:r>
              <a:rPr lang="en-US" sz="30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компании</a:t>
            </a:r>
            <a:endParaRPr lang="en-US" sz="3000" b="1" dirty="0">
              <a:solidFill>
                <a:srgbClr val="FFFFFF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sp>
        <p:nvSpPr>
          <p:cNvPr id="10" name="Google Shape;856;p16">
            <a:extLst>
              <a:ext uri="{FF2B5EF4-FFF2-40B4-BE49-F238E27FC236}">
                <a16:creationId xmlns:a16="http://schemas.microsoft.com/office/drawing/2014/main" id="{48E64F48-3FD3-91CB-49E0-30BEA6BC358B}"/>
              </a:ext>
            </a:extLst>
          </p:cNvPr>
          <p:cNvSpPr/>
          <p:nvPr/>
        </p:nvSpPr>
        <p:spPr>
          <a:xfrm>
            <a:off x="13335000" y="3283809"/>
            <a:ext cx="2114189" cy="2050813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19075" cap="sq" cmpd="sng">
            <a:solidFill>
              <a:srgbClr val="01265A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11" name="Google Shape;856;p16">
            <a:extLst>
              <a:ext uri="{FF2B5EF4-FFF2-40B4-BE49-F238E27FC236}">
                <a16:creationId xmlns:a16="http://schemas.microsoft.com/office/drawing/2014/main" id="{21EDF43F-8475-CD83-827C-ECA367650B51}"/>
              </a:ext>
            </a:extLst>
          </p:cNvPr>
          <p:cNvSpPr/>
          <p:nvPr/>
        </p:nvSpPr>
        <p:spPr>
          <a:xfrm>
            <a:off x="13487400" y="6344661"/>
            <a:ext cx="2114189" cy="2050813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19075" cap="sq" cmpd="sng">
            <a:solidFill>
              <a:srgbClr val="01265A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endParaRPr sz="1200"/>
          </a:p>
        </p:txBody>
      </p:sp>
      <p:sp>
        <p:nvSpPr>
          <p:cNvPr id="12" name="Google Shape;857;p16">
            <a:extLst>
              <a:ext uri="{FF2B5EF4-FFF2-40B4-BE49-F238E27FC236}">
                <a16:creationId xmlns:a16="http://schemas.microsoft.com/office/drawing/2014/main" id="{BAE9FED5-0ECA-9A0D-8440-D214236C50F6}"/>
              </a:ext>
            </a:extLst>
          </p:cNvPr>
          <p:cNvSpPr txBox="1"/>
          <p:nvPr/>
        </p:nvSpPr>
        <p:spPr>
          <a:xfrm>
            <a:off x="13721257" y="3743604"/>
            <a:ext cx="1382566" cy="1131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233" tIns="26233" rIns="26233" bIns="26233" anchor="ctr" anchorCtr="0">
            <a:noAutofit/>
          </a:bodyPr>
          <a:lstStyle/>
          <a:p>
            <a:pPr algn="ctr">
              <a:lnSpc>
                <a:spcPct val="147722"/>
              </a:lnSpc>
            </a:pPr>
            <a:r>
              <a:rPr lang="ru-RU" sz="4800" b="1" dirty="0">
                <a:solidFill>
                  <a:srgbClr val="01265A"/>
                </a:solidFill>
                <a:latin typeface="Oswald" panose="00000500000000000000" pitchFamily="2" charset="-52"/>
                <a:ea typeface="Calibri"/>
                <a:cs typeface="Calibri"/>
                <a:sym typeface="Calibri"/>
              </a:rPr>
              <a:t>В2В</a:t>
            </a:r>
            <a:endParaRPr sz="4800" b="1" dirty="0">
              <a:solidFill>
                <a:srgbClr val="01265A"/>
              </a:solidFill>
              <a:latin typeface="Oswald" panose="00000500000000000000" pitchFamily="2" charset="-52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857;p16">
            <a:extLst>
              <a:ext uri="{FF2B5EF4-FFF2-40B4-BE49-F238E27FC236}">
                <a16:creationId xmlns:a16="http://schemas.microsoft.com/office/drawing/2014/main" id="{A1FFA2FC-E209-870D-03FE-96A9C1252CE9}"/>
              </a:ext>
            </a:extLst>
          </p:cNvPr>
          <p:cNvSpPr txBox="1"/>
          <p:nvPr/>
        </p:nvSpPr>
        <p:spPr>
          <a:xfrm>
            <a:off x="13858515" y="6744076"/>
            <a:ext cx="1382566" cy="1131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233" tIns="26233" rIns="26233" bIns="26233" anchor="ctr" anchorCtr="0">
            <a:noAutofit/>
          </a:bodyPr>
          <a:lstStyle/>
          <a:p>
            <a:pPr algn="ctr">
              <a:lnSpc>
                <a:spcPct val="147722"/>
              </a:lnSpc>
            </a:pPr>
            <a:r>
              <a:rPr lang="ru-RU" sz="4800" b="1" dirty="0">
                <a:solidFill>
                  <a:srgbClr val="01265A"/>
                </a:solidFill>
                <a:latin typeface="Oswald" panose="00000500000000000000" pitchFamily="2" charset="-52"/>
                <a:ea typeface="Calibri"/>
                <a:cs typeface="Calibri"/>
                <a:sym typeface="Calibri"/>
              </a:rPr>
              <a:t>В2С</a:t>
            </a:r>
            <a:endParaRPr sz="4800" b="1" dirty="0">
              <a:solidFill>
                <a:srgbClr val="01265A"/>
              </a:solidFill>
              <a:latin typeface="Oswald" panose="00000500000000000000" pitchFamily="2" charset="-52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886200" y="137245"/>
            <a:ext cx="102180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Достижения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E0D207C-957C-6753-B6D8-A3659C801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89" y="283176"/>
            <a:ext cx="2899900" cy="393480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4AB563E-6DC9-7D18-F134-8A65C8D54F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4055" y="283176"/>
            <a:ext cx="2899900" cy="395145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41A2811-0760-57D1-1AFE-2E3A17FBF2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3326" y="1493387"/>
            <a:ext cx="2818170" cy="391114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8F57340-C4F5-58A8-EF9E-574A0BE730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866" y="5473935"/>
            <a:ext cx="3296164" cy="452988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24634C6-D8B9-1ED1-08D4-6AC9AF9B33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0390" y="5473934"/>
            <a:ext cx="3317752" cy="452988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4286BDE-588A-481F-E443-CAB0FF8169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2914" y="5456164"/>
            <a:ext cx="3317752" cy="457773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AC18983F-FC12-20B7-2264-FB4545E20D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8720" y="1610185"/>
            <a:ext cx="2766714" cy="379435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260552C-09EB-149A-E913-468E280400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826" y="137245"/>
            <a:ext cx="3176748" cy="423392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B62325-E292-6E75-37E6-E8838B2B337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53269" y="350347"/>
            <a:ext cx="2766714" cy="386763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DAC34EF-ADB7-7B67-193A-F6C8B2566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7153" y="5404535"/>
            <a:ext cx="3382268" cy="466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0044B0F-C5F9-144C-2291-38D1CA337E6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588163" y="5386488"/>
            <a:ext cx="3382268" cy="476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9341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087357-A258-BD0C-1784-938BBE79A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3065782" y="4848372"/>
            <a:ext cx="4693341" cy="57510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97B451B-12E7-B9DC-22A8-AA897B355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028842" y="-445499"/>
            <a:ext cx="4028883" cy="56404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33A75D5-3062-96A8-B481-DCD4FC2AB2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18827" y="5337840"/>
            <a:ext cx="3397818" cy="463547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9C7410B-8813-0A4D-0BC9-1D7DD6A0F0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13840" y="181067"/>
            <a:ext cx="5751096" cy="393496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D771B2-C46B-8709-6F43-C892D4B870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8737" y="0"/>
            <a:ext cx="6730526" cy="4749441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6812E82D-74E8-B505-5797-74A344FE8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102" y="5030392"/>
            <a:ext cx="3765884" cy="504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BF6CD2F4-05CE-9FBA-8DC6-501B067E9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190" y="5020366"/>
            <a:ext cx="3459510" cy="497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7704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65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B1A558-1EB9-AA23-FDEB-BCA1FE11A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859BEC7-9D3C-BE24-1BF7-5C50BD49675B}"/>
              </a:ext>
            </a:extLst>
          </p:cNvPr>
          <p:cNvSpPr/>
          <p:nvPr/>
        </p:nvSpPr>
        <p:spPr>
          <a:xfrm>
            <a:off x="5031162" y="1120776"/>
            <a:ext cx="841304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Georgia" panose="02040502050405020303" pitchFamily="18" charset="0"/>
              </a:rPr>
              <a:t>XII Казанский форум молодых предпринимателей стран Организации исламского сотрудничества!</a:t>
            </a:r>
            <a:endParaRPr lang="ru-RU" sz="3600" b="1" dirty="0">
              <a:solidFill>
                <a:schemeClr val="bg1"/>
              </a:solidFill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Freeform 10">
            <a:extLst>
              <a:ext uri="{FF2B5EF4-FFF2-40B4-BE49-F238E27FC236}">
                <a16:creationId xmlns:a16="http://schemas.microsoft.com/office/drawing/2014/main" id="{1B2E1D4D-DEC0-5DFD-15B8-D70B2609E9DB}"/>
              </a:ext>
            </a:extLst>
          </p:cNvPr>
          <p:cNvSpPr/>
          <p:nvPr/>
        </p:nvSpPr>
        <p:spPr>
          <a:xfrm rot="3672851">
            <a:off x="14837214" y="-2590857"/>
            <a:ext cx="3493701" cy="5774713"/>
          </a:xfrm>
          <a:custGeom>
            <a:avLst/>
            <a:gdLst/>
            <a:ahLst/>
            <a:cxnLst/>
            <a:rect l="l" t="t" r="r" b="b"/>
            <a:pathLst>
              <a:path w="3493701" h="5774713">
                <a:moveTo>
                  <a:pt x="0" y="0"/>
                </a:moveTo>
                <a:lnTo>
                  <a:pt x="3493701" y="0"/>
                </a:lnTo>
                <a:lnTo>
                  <a:pt x="3493701" y="5774713"/>
                </a:lnTo>
                <a:lnTo>
                  <a:pt x="0" y="57747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741F99A-0782-7E30-8943-73BD2CABE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93778" y="-271366"/>
            <a:ext cx="3513724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13CD5E4-B3AF-71ED-8485-A59E9ED96A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8800" y="4531034"/>
            <a:ext cx="8413042" cy="560869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819CBCD-2A8F-5A4B-D734-EDE5F0D338D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0247" b="27037"/>
          <a:stretch>
            <a:fillRect/>
          </a:stretch>
        </p:blipFill>
        <p:spPr>
          <a:xfrm>
            <a:off x="113507" y="4384489"/>
            <a:ext cx="9124176" cy="6362700"/>
          </a:xfrm>
          <a:prstGeom prst="rect">
            <a:avLst/>
          </a:prstGeom>
        </p:spPr>
      </p:pic>
      <p:sp>
        <p:nvSpPr>
          <p:cNvPr id="4" name="Freeform 5">
            <a:extLst>
              <a:ext uri="{FF2B5EF4-FFF2-40B4-BE49-F238E27FC236}">
                <a16:creationId xmlns:a16="http://schemas.microsoft.com/office/drawing/2014/main" id="{F31E4BC9-CCC9-F839-75F8-D7CA193B0EE8}"/>
              </a:ext>
            </a:extLst>
          </p:cNvPr>
          <p:cNvSpPr/>
          <p:nvPr/>
        </p:nvSpPr>
        <p:spPr>
          <a:xfrm rot="5123941">
            <a:off x="-1219200" y="8572500"/>
            <a:ext cx="2778658" cy="2285446"/>
          </a:xfrm>
          <a:custGeom>
            <a:avLst/>
            <a:gdLst/>
            <a:ahLst/>
            <a:cxnLst/>
            <a:rect l="l" t="t" r="r" b="b"/>
            <a:pathLst>
              <a:path w="2778658" h="2285446">
                <a:moveTo>
                  <a:pt x="0" y="0"/>
                </a:moveTo>
                <a:lnTo>
                  <a:pt x="2778658" y="0"/>
                </a:lnTo>
                <a:lnTo>
                  <a:pt x="2778658" y="2285447"/>
                </a:lnTo>
                <a:lnTo>
                  <a:pt x="0" y="22854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</p:spTree>
    <p:extLst>
      <p:ext uri="{BB962C8B-B14F-4D97-AF65-F5344CB8AC3E}">
        <p14:creationId xmlns:p14="http://schemas.microsoft.com/office/powerpoint/2010/main" val="3026679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56105" y="-1626017"/>
            <a:ext cx="8996085" cy="8996085"/>
          </a:xfrm>
          <a:custGeom>
            <a:avLst/>
            <a:gdLst/>
            <a:ahLst/>
            <a:cxnLst/>
            <a:rect l="l" t="t" r="r" b="b"/>
            <a:pathLst>
              <a:path w="8996085" h="8996085">
                <a:moveTo>
                  <a:pt x="0" y="0"/>
                </a:moveTo>
                <a:lnTo>
                  <a:pt x="8996085" y="0"/>
                </a:lnTo>
                <a:lnTo>
                  <a:pt x="8996085" y="8996085"/>
                </a:lnTo>
                <a:lnTo>
                  <a:pt x="0" y="89960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3" name="Freeform 3"/>
          <p:cNvSpPr/>
          <p:nvPr/>
        </p:nvSpPr>
        <p:spPr>
          <a:xfrm>
            <a:off x="-4619582" y="6336357"/>
            <a:ext cx="7242652" cy="7242652"/>
          </a:xfrm>
          <a:custGeom>
            <a:avLst/>
            <a:gdLst/>
            <a:ahLst/>
            <a:cxnLst/>
            <a:rect l="l" t="t" r="r" b="b"/>
            <a:pathLst>
              <a:path w="7242652" h="7242652">
                <a:moveTo>
                  <a:pt x="0" y="0"/>
                </a:moveTo>
                <a:lnTo>
                  <a:pt x="7242651" y="0"/>
                </a:lnTo>
                <a:lnTo>
                  <a:pt x="7242651" y="7242652"/>
                </a:lnTo>
                <a:lnTo>
                  <a:pt x="0" y="72426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4" name="Freeform 4"/>
          <p:cNvSpPr/>
          <p:nvPr/>
        </p:nvSpPr>
        <p:spPr>
          <a:xfrm rot="-10618190">
            <a:off x="-881107" y="-1563476"/>
            <a:ext cx="2485169" cy="4498043"/>
          </a:xfrm>
          <a:custGeom>
            <a:avLst/>
            <a:gdLst/>
            <a:ahLst/>
            <a:cxnLst/>
            <a:rect l="l" t="t" r="r" b="b"/>
            <a:pathLst>
              <a:path w="2485169" h="4498043">
                <a:moveTo>
                  <a:pt x="0" y="0"/>
                </a:moveTo>
                <a:lnTo>
                  <a:pt x="2485169" y="0"/>
                </a:lnTo>
                <a:lnTo>
                  <a:pt x="2485169" y="4498042"/>
                </a:lnTo>
                <a:lnTo>
                  <a:pt x="0" y="44980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9" name="Freeform 9"/>
          <p:cNvSpPr/>
          <p:nvPr/>
        </p:nvSpPr>
        <p:spPr>
          <a:xfrm>
            <a:off x="10210800" y="3695700"/>
            <a:ext cx="7154529" cy="4843616"/>
          </a:xfrm>
          <a:custGeom>
            <a:avLst/>
            <a:gdLst/>
            <a:ahLst/>
            <a:cxnLst/>
            <a:rect l="l" t="t" r="r" b="b"/>
            <a:pathLst>
              <a:path w="7154529" h="4843616">
                <a:moveTo>
                  <a:pt x="0" y="0"/>
                </a:moveTo>
                <a:lnTo>
                  <a:pt x="7154530" y="0"/>
                </a:lnTo>
                <a:lnTo>
                  <a:pt x="7154530" y="4843616"/>
                </a:lnTo>
                <a:lnTo>
                  <a:pt x="0" y="48436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w="38100" cap="sq">
            <a:solidFill>
              <a:srgbClr val="EBEBEB"/>
            </a:solidFill>
            <a:prstDash val="solid"/>
            <a:miter/>
          </a:ln>
          <a:effectLst>
            <a:glow>
              <a:schemeClr val="accent1">
                <a:alpha val="40000"/>
              </a:schemeClr>
            </a:glow>
            <a:softEdge rad="254000"/>
          </a:effectLst>
        </p:spPr>
        <p:txBody>
          <a:bodyPr/>
          <a:lstStyle/>
          <a:p>
            <a:endParaRPr lang="ru-TJ" dirty="0"/>
          </a:p>
        </p:txBody>
      </p:sp>
      <p:sp>
        <p:nvSpPr>
          <p:cNvPr id="10" name="TextBox 10"/>
          <p:cNvSpPr txBox="1"/>
          <p:nvPr/>
        </p:nvSpPr>
        <p:spPr>
          <a:xfrm>
            <a:off x="1721212" y="242996"/>
            <a:ext cx="15784072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Уровень готовности технологии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749543E-F7D6-495A-D149-8C0DC82D2F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41" y="2381665"/>
            <a:ext cx="8737308" cy="79328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478214" y="-4882840"/>
            <a:ext cx="9218676" cy="9218676"/>
          </a:xfrm>
          <a:custGeom>
            <a:avLst/>
            <a:gdLst/>
            <a:ahLst/>
            <a:cxnLst/>
            <a:rect l="l" t="t" r="r" b="b"/>
            <a:pathLst>
              <a:path w="9218676" h="9218676">
                <a:moveTo>
                  <a:pt x="0" y="0"/>
                </a:moveTo>
                <a:lnTo>
                  <a:pt x="9218676" y="0"/>
                </a:lnTo>
                <a:lnTo>
                  <a:pt x="9218676" y="9218677"/>
                </a:lnTo>
                <a:lnTo>
                  <a:pt x="0" y="92186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3" name="Freeform 3"/>
          <p:cNvSpPr/>
          <p:nvPr/>
        </p:nvSpPr>
        <p:spPr>
          <a:xfrm>
            <a:off x="15720443" y="-1551311"/>
            <a:ext cx="8685325" cy="8685325"/>
          </a:xfrm>
          <a:custGeom>
            <a:avLst/>
            <a:gdLst/>
            <a:ahLst/>
            <a:cxnLst/>
            <a:rect l="l" t="t" r="r" b="b"/>
            <a:pathLst>
              <a:path w="8685325" h="8685325">
                <a:moveTo>
                  <a:pt x="0" y="0"/>
                </a:moveTo>
                <a:lnTo>
                  <a:pt x="8685326" y="0"/>
                </a:lnTo>
                <a:lnTo>
                  <a:pt x="8685326" y="8685325"/>
                </a:lnTo>
                <a:lnTo>
                  <a:pt x="0" y="86853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4" name="Freeform 4"/>
          <p:cNvSpPr/>
          <p:nvPr/>
        </p:nvSpPr>
        <p:spPr>
          <a:xfrm>
            <a:off x="13247802" y="4806269"/>
            <a:ext cx="9218676" cy="9218676"/>
          </a:xfrm>
          <a:custGeom>
            <a:avLst/>
            <a:gdLst/>
            <a:ahLst/>
            <a:cxnLst/>
            <a:rect l="l" t="t" r="r" b="b"/>
            <a:pathLst>
              <a:path w="9218676" h="9218676">
                <a:moveTo>
                  <a:pt x="0" y="0"/>
                </a:moveTo>
                <a:lnTo>
                  <a:pt x="9218677" y="0"/>
                </a:lnTo>
                <a:lnTo>
                  <a:pt x="9218677" y="9218676"/>
                </a:lnTo>
                <a:lnTo>
                  <a:pt x="0" y="92186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5" name="Freeform 5"/>
          <p:cNvSpPr/>
          <p:nvPr/>
        </p:nvSpPr>
        <p:spPr>
          <a:xfrm>
            <a:off x="10899438" y="7474099"/>
            <a:ext cx="8685325" cy="8685325"/>
          </a:xfrm>
          <a:custGeom>
            <a:avLst/>
            <a:gdLst/>
            <a:ahLst/>
            <a:cxnLst/>
            <a:rect l="l" t="t" r="r" b="b"/>
            <a:pathLst>
              <a:path w="8685325" h="8685325">
                <a:moveTo>
                  <a:pt x="0" y="0"/>
                </a:moveTo>
                <a:lnTo>
                  <a:pt x="8685326" y="0"/>
                </a:lnTo>
                <a:lnTo>
                  <a:pt x="8685326" y="8685325"/>
                </a:lnTo>
                <a:lnTo>
                  <a:pt x="0" y="86853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7" name="Freeform 7"/>
          <p:cNvSpPr/>
          <p:nvPr/>
        </p:nvSpPr>
        <p:spPr>
          <a:xfrm flipH="1">
            <a:off x="14371678" y="-3729495"/>
            <a:ext cx="4903845" cy="5636604"/>
          </a:xfrm>
          <a:custGeom>
            <a:avLst/>
            <a:gdLst/>
            <a:ahLst/>
            <a:cxnLst/>
            <a:rect l="l" t="t" r="r" b="b"/>
            <a:pathLst>
              <a:path w="4903845" h="5636604">
                <a:moveTo>
                  <a:pt x="4903845" y="0"/>
                </a:moveTo>
                <a:lnTo>
                  <a:pt x="0" y="0"/>
                </a:lnTo>
                <a:lnTo>
                  <a:pt x="0" y="5636603"/>
                </a:lnTo>
                <a:lnTo>
                  <a:pt x="4903845" y="5636603"/>
                </a:lnTo>
                <a:lnTo>
                  <a:pt x="490384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12" name="TextBox 12"/>
          <p:cNvSpPr txBox="1"/>
          <p:nvPr/>
        </p:nvSpPr>
        <p:spPr>
          <a:xfrm>
            <a:off x="2294657" y="447675"/>
            <a:ext cx="13698686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Прогресс</a:t>
            </a:r>
            <a:r>
              <a:rPr lang="en-US" sz="60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за </a:t>
            </a:r>
            <a:r>
              <a:rPr lang="en-US" sz="60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время</a:t>
            </a:r>
            <a:r>
              <a:rPr lang="en-US" sz="60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60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акселерации</a:t>
            </a:r>
            <a:endParaRPr lang="en-US" sz="6000" b="1" dirty="0">
              <a:solidFill>
                <a:srgbClr val="FFFFFF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920DB3B0-725F-6DE7-A07B-0C27E3AA2E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736037"/>
              </p:ext>
            </p:extLst>
          </p:nvPr>
        </p:nvGraphicFramePr>
        <p:xfrm>
          <a:off x="1694277" y="2051010"/>
          <a:ext cx="14531741" cy="7789712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4463999">
                  <a:extLst>
                    <a:ext uri="{9D8B030D-6E8A-4147-A177-3AD203B41FA5}">
                      <a16:colId xmlns:a16="http://schemas.microsoft.com/office/drawing/2014/main" val="4128230601"/>
                    </a:ext>
                  </a:extLst>
                </a:gridCol>
                <a:gridCol w="5033871">
                  <a:extLst>
                    <a:ext uri="{9D8B030D-6E8A-4147-A177-3AD203B41FA5}">
                      <a16:colId xmlns:a16="http://schemas.microsoft.com/office/drawing/2014/main" val="2521115228"/>
                    </a:ext>
                  </a:extLst>
                </a:gridCol>
                <a:gridCol w="5033871">
                  <a:extLst>
                    <a:ext uri="{9D8B030D-6E8A-4147-A177-3AD203B41FA5}">
                      <a16:colId xmlns:a16="http://schemas.microsoft.com/office/drawing/2014/main" val="2671844606"/>
                    </a:ext>
                  </a:extLst>
                </a:gridCol>
              </a:tblGrid>
              <a:tr h="768236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buNone/>
                      </a:pPr>
                      <a:r>
                        <a:rPr lang="ru-RU" sz="2800" b="1" dirty="0">
                          <a:solidFill>
                            <a:schemeClr val="bg1"/>
                          </a:solidFill>
                          <a:effectLst/>
                        </a:rPr>
                        <a:t>Направление</a:t>
                      </a:r>
                      <a:endParaRPr lang="ru-RU" sz="2800" b="1" dirty="0">
                        <a:solidFill>
                          <a:schemeClr val="bg1"/>
                        </a:solidFill>
                        <a:effectLst/>
                        <a:latin typeface="quote-cjk-patch"/>
                      </a:endParaRPr>
                    </a:p>
                  </a:txBody>
                  <a:tcPr marR="12192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buNone/>
                      </a:pPr>
                      <a:r>
                        <a:rPr lang="ru-RU" sz="2800" b="1" dirty="0">
                          <a:solidFill>
                            <a:schemeClr val="bg1"/>
                          </a:solidFill>
                          <a:effectLst/>
                        </a:rPr>
                        <a:t>До акселерации</a:t>
                      </a:r>
                      <a:endParaRPr lang="ru-RU" sz="2800" b="1" dirty="0">
                        <a:solidFill>
                          <a:schemeClr val="bg1"/>
                        </a:solidFill>
                        <a:effectLst/>
                        <a:latin typeface="quote-cjk-patch"/>
                      </a:endParaRPr>
                    </a:p>
                  </a:txBody>
                  <a:tcPr marL="121920" marR="12192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buNone/>
                      </a:pPr>
                      <a:r>
                        <a:rPr lang="ru-RU" sz="2800" b="1">
                          <a:solidFill>
                            <a:schemeClr val="bg1"/>
                          </a:solidFill>
                          <a:effectLst/>
                        </a:rPr>
                        <a:t>После акселерации</a:t>
                      </a:r>
                      <a:endParaRPr lang="ru-RU" sz="2800" b="1">
                        <a:solidFill>
                          <a:schemeClr val="bg1"/>
                        </a:solidFill>
                        <a:effectLst/>
                        <a:latin typeface="quote-cjk-patch"/>
                      </a:endParaRPr>
                    </a:p>
                  </a:txBody>
                  <a:tcPr marL="121920" marR="12192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9795983"/>
                  </a:ext>
                </a:extLst>
              </a:tr>
              <a:tr h="2596765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buNone/>
                      </a:pPr>
                      <a:r>
                        <a:rPr lang="ru-RU" sz="2800" b="1" dirty="0">
                          <a:solidFill>
                            <a:schemeClr val="bg1"/>
                          </a:solidFill>
                          <a:effectLst/>
                        </a:rPr>
                        <a:t>Продукт (техника)</a:t>
                      </a:r>
                      <a:endParaRPr lang="ru-RU" sz="2800" b="0" dirty="0">
                        <a:solidFill>
                          <a:schemeClr val="bg1"/>
                        </a:solidFill>
                        <a:effectLst/>
                        <a:latin typeface="quote-cjk-patch"/>
                      </a:endParaRPr>
                    </a:p>
                  </a:txBody>
                  <a:tcPr marR="12192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buNone/>
                      </a:pPr>
                      <a:r>
                        <a:rPr lang="ru-RU" sz="2800" b="0" dirty="0">
                          <a:solidFill>
                            <a:schemeClr val="bg1"/>
                          </a:solidFill>
                          <a:effectLst/>
                        </a:rPr>
                        <a:t>✅ MVP блока управления</a:t>
                      </a:r>
                    </a:p>
                    <a:p>
                      <a:pPr>
                        <a:lnSpc>
                          <a:spcPts val="1800"/>
                        </a:lnSpc>
                        <a:buNone/>
                      </a:pPr>
                      <a:endParaRPr lang="ru-RU" sz="28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800"/>
                        </a:lnSpc>
                        <a:buNone/>
                      </a:pPr>
                      <a:r>
                        <a:rPr lang="ru-RU" sz="2800" b="0" dirty="0">
                          <a:solidFill>
                            <a:schemeClr val="bg1"/>
                          </a:solidFill>
                          <a:effectLst/>
                        </a:rPr>
                        <a:t> (базовая версия)</a:t>
                      </a:r>
                      <a:endParaRPr lang="ru-RU" sz="2800" b="0" dirty="0">
                        <a:solidFill>
                          <a:schemeClr val="bg1"/>
                        </a:solidFill>
                        <a:effectLst/>
                        <a:latin typeface="quote-cjk-patch"/>
                      </a:endParaRPr>
                    </a:p>
                  </a:txBody>
                  <a:tcPr marL="121920" marR="12192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buNone/>
                      </a:pPr>
                      <a:endParaRPr lang="ru-RU" sz="28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800"/>
                        </a:lnSpc>
                        <a:buNone/>
                      </a:pPr>
                      <a:r>
                        <a:rPr lang="ru-RU" sz="2800" b="0" dirty="0">
                          <a:solidFill>
                            <a:schemeClr val="bg1"/>
                          </a:solidFill>
                          <a:effectLst/>
                        </a:rPr>
                        <a:t>✅ Доработка и тестирование </a:t>
                      </a:r>
                    </a:p>
                    <a:p>
                      <a:pPr>
                        <a:lnSpc>
                          <a:spcPts val="1800"/>
                        </a:lnSpc>
                        <a:buNone/>
                      </a:pPr>
                      <a:endParaRPr lang="ru-RU" sz="28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800"/>
                        </a:lnSpc>
                        <a:buNone/>
                      </a:pPr>
                      <a:r>
                        <a:rPr lang="ru-RU" sz="2800" b="0" dirty="0">
                          <a:solidFill>
                            <a:schemeClr val="bg1"/>
                          </a:solidFill>
                          <a:effectLst/>
                        </a:rPr>
                        <a:t>MVP на плазменном станке</a:t>
                      </a:r>
                      <a:br>
                        <a:rPr lang="ru-RU" sz="2800" b="0" dirty="0">
                          <a:solidFill>
                            <a:schemeClr val="bg1"/>
                          </a:solidFill>
                          <a:effectLst/>
                        </a:rPr>
                      </a:br>
                      <a:endParaRPr lang="ru-RU" sz="28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800"/>
                        </a:lnSpc>
                        <a:buNone/>
                      </a:pPr>
                      <a:endParaRPr lang="ru-RU" sz="28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800"/>
                        </a:lnSpc>
                        <a:buNone/>
                      </a:pPr>
                      <a:r>
                        <a:rPr lang="ru-RU" sz="2800" b="0" dirty="0">
                          <a:solidFill>
                            <a:schemeClr val="bg1"/>
                          </a:solidFill>
                          <a:effectLst/>
                        </a:rPr>
                        <a:t>✅ Написано ПО к блоку</a:t>
                      </a:r>
                      <a:br>
                        <a:rPr lang="ru-RU" sz="2800" b="0" dirty="0">
                          <a:solidFill>
                            <a:schemeClr val="bg1"/>
                          </a:solidFill>
                          <a:effectLst/>
                        </a:rPr>
                      </a:br>
                      <a:endParaRPr lang="ru-RU" sz="28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800"/>
                        </a:lnSpc>
                        <a:buNone/>
                      </a:pPr>
                      <a:endParaRPr lang="ru-RU" sz="28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800"/>
                        </a:lnSpc>
                        <a:buNone/>
                      </a:pPr>
                      <a:r>
                        <a:rPr lang="ru-RU" sz="2800" b="0" dirty="0">
                          <a:solidFill>
                            <a:schemeClr val="bg1"/>
                          </a:solidFill>
                          <a:effectLst/>
                        </a:rPr>
                        <a:t>✅ Создан макет штукатурной </a:t>
                      </a:r>
                    </a:p>
                    <a:p>
                      <a:pPr>
                        <a:lnSpc>
                          <a:spcPts val="1800"/>
                        </a:lnSpc>
                        <a:buNone/>
                      </a:pPr>
                      <a:endParaRPr lang="ru-RU" sz="28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800"/>
                        </a:lnSpc>
                        <a:buNone/>
                      </a:pPr>
                      <a:r>
                        <a:rPr lang="ru-RU" sz="2800" b="0" dirty="0">
                          <a:solidFill>
                            <a:schemeClr val="bg1"/>
                          </a:solidFill>
                          <a:effectLst/>
                        </a:rPr>
                        <a:t>станции</a:t>
                      </a:r>
                      <a:endParaRPr lang="ru-RU" sz="2800" b="0" dirty="0">
                        <a:solidFill>
                          <a:schemeClr val="bg1"/>
                        </a:solidFill>
                        <a:effectLst/>
                        <a:latin typeface="quote-cjk-patch"/>
                      </a:endParaRPr>
                    </a:p>
                  </a:txBody>
                  <a:tcPr marL="12192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3603771"/>
                  </a:ext>
                </a:extLst>
              </a:tr>
              <a:tr h="1221688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buNone/>
                      </a:pPr>
                      <a:r>
                        <a:rPr lang="ru-RU" sz="2800" b="1">
                          <a:solidFill>
                            <a:schemeClr val="bg1"/>
                          </a:solidFill>
                          <a:effectLst/>
                        </a:rPr>
                        <a:t>Сайт</a:t>
                      </a:r>
                      <a:endParaRPr lang="ru-RU" sz="2800" b="0">
                        <a:solidFill>
                          <a:schemeClr val="bg1"/>
                        </a:solidFill>
                        <a:effectLst/>
                        <a:latin typeface="quote-cjk-patch"/>
                      </a:endParaRPr>
                    </a:p>
                  </a:txBody>
                  <a:tcPr marR="12192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buNone/>
                      </a:pPr>
                      <a:r>
                        <a:rPr lang="ru-RU" sz="2800" b="0" dirty="0">
                          <a:solidFill>
                            <a:schemeClr val="bg1"/>
                          </a:solidFill>
                          <a:effectLst/>
                        </a:rPr>
                        <a:t>—</a:t>
                      </a:r>
                      <a:endParaRPr lang="ru-RU" sz="2800" b="0" dirty="0">
                        <a:solidFill>
                          <a:schemeClr val="bg1"/>
                        </a:solidFill>
                        <a:effectLst/>
                        <a:latin typeface="quote-cjk-patch"/>
                      </a:endParaRPr>
                    </a:p>
                  </a:txBody>
                  <a:tcPr marL="121920" marR="12192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buNone/>
                      </a:pPr>
                      <a:endParaRPr lang="ru-RU" sz="28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800"/>
                        </a:lnSpc>
                        <a:buNone/>
                      </a:pPr>
                      <a:r>
                        <a:rPr lang="ru-RU" sz="2800" b="0" dirty="0">
                          <a:solidFill>
                            <a:schemeClr val="bg1"/>
                          </a:solidFill>
                          <a:effectLst/>
                        </a:rPr>
                        <a:t>✅ Разработан дизайн-макет</a:t>
                      </a:r>
                      <a:br>
                        <a:rPr lang="ru-RU" sz="2800" b="0" dirty="0">
                          <a:solidFill>
                            <a:schemeClr val="bg1"/>
                          </a:solidFill>
                          <a:effectLst/>
                        </a:rPr>
                      </a:br>
                      <a:endParaRPr lang="ru-RU" sz="28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800"/>
                        </a:lnSpc>
                        <a:buNone/>
                      </a:pPr>
                      <a:r>
                        <a:rPr lang="ru-RU" sz="2800" b="0" dirty="0">
                          <a:solidFill>
                            <a:schemeClr val="bg1"/>
                          </a:solidFill>
                          <a:effectLst/>
                        </a:rPr>
                        <a:t>✅ Разработан сайт проекта</a:t>
                      </a:r>
                      <a:endParaRPr lang="ru-RU" sz="2800" b="0" dirty="0">
                        <a:solidFill>
                          <a:schemeClr val="bg1"/>
                        </a:solidFill>
                        <a:effectLst/>
                        <a:latin typeface="quote-cjk-patch"/>
                      </a:endParaRPr>
                    </a:p>
                  </a:txBody>
                  <a:tcPr marL="12192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1454231"/>
                  </a:ext>
                </a:extLst>
              </a:tr>
              <a:tr h="168250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buNone/>
                      </a:pPr>
                      <a:r>
                        <a:rPr lang="ru-RU" sz="2800" b="1">
                          <a:solidFill>
                            <a:schemeClr val="bg1"/>
                          </a:solidFill>
                          <a:effectLst/>
                        </a:rPr>
                        <a:t>Аналитика</a:t>
                      </a:r>
                      <a:endParaRPr lang="ru-RU" sz="2800" b="0">
                        <a:solidFill>
                          <a:schemeClr val="bg1"/>
                        </a:solidFill>
                        <a:effectLst/>
                        <a:latin typeface="quote-cjk-patch"/>
                      </a:endParaRPr>
                    </a:p>
                  </a:txBody>
                  <a:tcPr marR="12192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buNone/>
                      </a:pPr>
                      <a:r>
                        <a:rPr lang="ru-RU" sz="2800" b="0" dirty="0">
                          <a:solidFill>
                            <a:schemeClr val="bg1"/>
                          </a:solidFill>
                          <a:effectLst/>
                        </a:rPr>
                        <a:t>—</a:t>
                      </a:r>
                      <a:endParaRPr lang="ru-RU" sz="2800" b="0" dirty="0">
                        <a:solidFill>
                          <a:schemeClr val="bg1"/>
                        </a:solidFill>
                        <a:effectLst/>
                        <a:latin typeface="quote-cjk-patch"/>
                      </a:endParaRPr>
                    </a:p>
                  </a:txBody>
                  <a:tcPr marL="121920" marR="12192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buNone/>
                      </a:pPr>
                      <a:r>
                        <a:rPr lang="ru-RU" sz="2800" b="0" dirty="0">
                          <a:solidFill>
                            <a:schemeClr val="bg1"/>
                          </a:solidFill>
                          <a:effectLst/>
                        </a:rPr>
                        <a:t>✅ Анализ конкурентов</a:t>
                      </a:r>
                      <a:br>
                        <a:rPr lang="ru-RU" sz="2800" b="0" dirty="0">
                          <a:solidFill>
                            <a:schemeClr val="bg1"/>
                          </a:solidFill>
                          <a:effectLst/>
                        </a:rPr>
                      </a:br>
                      <a:endParaRPr lang="ru-RU" sz="28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800"/>
                        </a:lnSpc>
                        <a:buNone/>
                      </a:pPr>
                      <a:r>
                        <a:rPr lang="ru-RU" sz="2800" b="0" dirty="0">
                          <a:solidFill>
                            <a:schemeClr val="bg1"/>
                          </a:solidFill>
                          <a:effectLst/>
                        </a:rPr>
                        <a:t>✅ Изучение целевой </a:t>
                      </a:r>
                    </a:p>
                    <a:p>
                      <a:pPr>
                        <a:lnSpc>
                          <a:spcPts val="1800"/>
                        </a:lnSpc>
                        <a:buNone/>
                      </a:pPr>
                      <a:endParaRPr lang="ru-RU" sz="28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800"/>
                        </a:lnSpc>
                        <a:buNone/>
                      </a:pPr>
                      <a:r>
                        <a:rPr lang="ru-RU" sz="2800" b="0" dirty="0">
                          <a:solidFill>
                            <a:schemeClr val="bg1"/>
                          </a:solidFill>
                          <a:effectLst/>
                        </a:rPr>
                        <a:t>аудитории</a:t>
                      </a:r>
                      <a:endParaRPr lang="ru-RU" sz="2800" b="0" dirty="0">
                        <a:solidFill>
                          <a:schemeClr val="bg1"/>
                        </a:solidFill>
                        <a:effectLst/>
                        <a:latin typeface="quote-cjk-patch"/>
                      </a:endParaRPr>
                    </a:p>
                  </a:txBody>
                  <a:tcPr marL="12192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6628796"/>
                  </a:ext>
                </a:extLst>
              </a:tr>
              <a:tr h="1221688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buNone/>
                      </a:pPr>
                      <a:r>
                        <a:rPr lang="ru-RU" sz="2800" b="1">
                          <a:solidFill>
                            <a:schemeClr val="bg1"/>
                          </a:solidFill>
                          <a:effectLst/>
                        </a:rPr>
                        <a:t>Бизнес</a:t>
                      </a:r>
                      <a:endParaRPr lang="ru-RU" sz="2800" b="0">
                        <a:solidFill>
                          <a:schemeClr val="bg1"/>
                        </a:solidFill>
                        <a:effectLst/>
                        <a:latin typeface="quote-cjk-patch"/>
                      </a:endParaRPr>
                    </a:p>
                  </a:txBody>
                  <a:tcPr marR="12192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buNone/>
                      </a:pPr>
                      <a:r>
                        <a:rPr lang="ru-RU" sz="2800" b="0">
                          <a:solidFill>
                            <a:schemeClr val="bg1"/>
                          </a:solidFill>
                          <a:effectLst/>
                        </a:rPr>
                        <a:t>—</a:t>
                      </a:r>
                      <a:endParaRPr lang="ru-RU" sz="2800" b="0">
                        <a:solidFill>
                          <a:schemeClr val="bg1"/>
                        </a:solidFill>
                        <a:effectLst/>
                        <a:latin typeface="quote-cjk-patch"/>
                      </a:endParaRPr>
                    </a:p>
                  </a:txBody>
                  <a:tcPr marL="121920" marR="12192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buNone/>
                      </a:pPr>
                      <a:r>
                        <a:rPr lang="ru-RU" sz="2800" b="0" dirty="0">
                          <a:solidFill>
                            <a:schemeClr val="bg1"/>
                          </a:solidFill>
                          <a:effectLst/>
                        </a:rPr>
                        <a:t>✅ Ценностное предложение</a:t>
                      </a:r>
                      <a:br>
                        <a:rPr lang="ru-RU" sz="2800" b="0" dirty="0">
                          <a:solidFill>
                            <a:schemeClr val="bg1"/>
                          </a:solidFill>
                          <a:effectLst/>
                        </a:rPr>
                      </a:br>
                      <a:endParaRPr lang="ru-RU" sz="28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800"/>
                        </a:lnSpc>
                        <a:buNone/>
                      </a:pPr>
                      <a:r>
                        <a:rPr lang="ru-RU" sz="2800" b="0" dirty="0">
                          <a:solidFill>
                            <a:schemeClr val="bg1"/>
                          </a:solidFill>
                          <a:effectLst/>
                        </a:rPr>
                        <a:t>✅ Каналы сбыта</a:t>
                      </a:r>
                      <a:endParaRPr lang="ru-RU" sz="2800" b="0" dirty="0">
                        <a:solidFill>
                          <a:schemeClr val="bg1"/>
                        </a:solidFill>
                        <a:effectLst/>
                        <a:latin typeface="quote-cjk-patch"/>
                      </a:endParaRPr>
                    </a:p>
                  </a:txBody>
                  <a:tcPr marL="12192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8133520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2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762000" y="210678"/>
            <a:ext cx="7059961" cy="1072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68"/>
              </a:lnSpc>
            </a:pPr>
            <a:r>
              <a:rPr lang="en-US" sz="50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План</a:t>
            </a:r>
            <a:r>
              <a:rPr lang="en-US" sz="50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50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развития</a:t>
            </a:r>
            <a:endParaRPr lang="en-US" sz="5000" b="1" dirty="0">
              <a:solidFill>
                <a:srgbClr val="FFFFFF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62000" y="1581554"/>
            <a:ext cx="7581900" cy="2641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2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Исследования</a:t>
            </a:r>
            <a:r>
              <a:rPr lang="en-US" sz="22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и разработка     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                                                             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Довести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MVP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до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промышленного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образца</a:t>
            </a:r>
            <a:endParaRPr lang="en-US" sz="22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Адаптировать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блок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под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новые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типы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станков</a:t>
            </a:r>
            <a:endParaRPr lang="en-US" sz="22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Внедрить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ИИ‑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модули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(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расход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смеси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, контроль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качества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)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Провести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испытания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на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штукатурной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станции</a:t>
            </a:r>
            <a:endParaRPr lang="en-US" sz="22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61999" y="4493685"/>
            <a:ext cx="7581901" cy="2650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2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Маркетинг</a:t>
            </a:r>
            <a:r>
              <a:rPr lang="en-US" sz="22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и</a:t>
            </a:r>
            <a:r>
              <a:rPr lang="en-US" sz="22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продвижение</a:t>
            </a:r>
            <a:endParaRPr lang="en-US" sz="2200" b="1" dirty="0">
              <a:solidFill>
                <a:srgbClr val="FFFFFF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ru-RU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Улучшить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сайт</a:t>
            </a:r>
            <a:endParaRPr lang="en-US" sz="22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Участвовать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в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профильных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выставках</a:t>
            </a:r>
            <a:endParaRPr lang="en-US" sz="22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Развить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дилерскую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сеть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в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регионах</a:t>
            </a:r>
            <a:endParaRPr lang="en-US" sz="22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Заключить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партнёрства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производителями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станков</a:t>
            </a:r>
            <a:endParaRPr lang="en-US" sz="22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36599" y="7415305"/>
            <a:ext cx="7200900" cy="130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2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Инвестиции</a:t>
            </a:r>
            <a:endParaRPr lang="en-US" sz="2200" b="1" dirty="0">
              <a:solidFill>
                <a:srgbClr val="FFFFFF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Гранты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(ФСИ,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Агентство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инноваций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РТ)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ru-RU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Ин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вестиции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(3–5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млн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руб</a:t>
            </a:r>
            <a:r>
              <a:rPr lang="en-US" sz="22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.)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AF00BE-97E4-EEA3-4598-286A2437FF25}"/>
              </a:ext>
            </a:extLst>
          </p:cNvPr>
          <p:cNvSpPr txBox="1"/>
          <p:nvPr/>
        </p:nvSpPr>
        <p:spPr>
          <a:xfrm>
            <a:off x="6104965" y="5449652"/>
            <a:ext cx="122099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TJ" dirty="0"/>
          </a:p>
        </p:txBody>
      </p:sp>
      <p:pic>
        <p:nvPicPr>
          <p:cNvPr id="2" name="ракета.mp4">
            <a:hlinkClick r:id="" action="ppaction://media"/>
            <a:extLst>
              <a:ext uri="{FF2B5EF4-FFF2-40B4-BE49-F238E27FC236}">
                <a16:creationId xmlns:a16="http://schemas.microsoft.com/office/drawing/2014/main" id="{11DEA35C-8E62-58C8-B720-57DC4354F02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28542" r="21874"/>
          <a:stretch>
            <a:fillRect/>
          </a:stretch>
        </p:blipFill>
        <p:spPr>
          <a:xfrm>
            <a:off x="9152966" y="0"/>
            <a:ext cx="90678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5017915" y="-2552700"/>
            <a:ext cx="7242652" cy="7242652"/>
          </a:xfrm>
          <a:custGeom>
            <a:avLst/>
            <a:gdLst/>
            <a:ahLst/>
            <a:cxnLst/>
            <a:rect l="l" t="t" r="r" b="b"/>
            <a:pathLst>
              <a:path w="7242652" h="7242652">
                <a:moveTo>
                  <a:pt x="0" y="0"/>
                </a:moveTo>
                <a:lnTo>
                  <a:pt x="7242652" y="0"/>
                </a:lnTo>
                <a:lnTo>
                  <a:pt x="7242652" y="7242652"/>
                </a:lnTo>
                <a:lnTo>
                  <a:pt x="0" y="72426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4" name="Freeform 4"/>
          <p:cNvSpPr/>
          <p:nvPr/>
        </p:nvSpPr>
        <p:spPr>
          <a:xfrm rot="-10618190">
            <a:off x="-990862" y="6398898"/>
            <a:ext cx="2485169" cy="4498043"/>
          </a:xfrm>
          <a:custGeom>
            <a:avLst/>
            <a:gdLst/>
            <a:ahLst/>
            <a:cxnLst/>
            <a:rect l="l" t="t" r="r" b="b"/>
            <a:pathLst>
              <a:path w="2485169" h="4498043">
                <a:moveTo>
                  <a:pt x="0" y="0"/>
                </a:moveTo>
                <a:lnTo>
                  <a:pt x="2485168" y="0"/>
                </a:lnTo>
                <a:lnTo>
                  <a:pt x="2485168" y="4498042"/>
                </a:lnTo>
                <a:lnTo>
                  <a:pt x="0" y="44980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5" name="TextBox 5"/>
          <p:cNvSpPr txBox="1"/>
          <p:nvPr/>
        </p:nvSpPr>
        <p:spPr>
          <a:xfrm>
            <a:off x="1371600" y="1388864"/>
            <a:ext cx="7242652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70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Текущие</a:t>
            </a:r>
            <a:r>
              <a:rPr lang="en-US" sz="70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70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результаты</a:t>
            </a:r>
            <a:endParaRPr lang="en-US" sz="7000" b="1" dirty="0">
              <a:solidFill>
                <a:srgbClr val="FFFFFF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83793" y="3952884"/>
            <a:ext cx="9821227" cy="38173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700" lvl="1" indent="-323850" algn="l">
              <a:lnSpc>
                <a:spcPts val="432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Выиграли</a:t>
            </a:r>
            <a:r>
              <a:rPr lang="en-US" sz="3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студенческий</a:t>
            </a:r>
            <a:r>
              <a:rPr lang="en-US" sz="3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стартап</a:t>
            </a:r>
            <a:r>
              <a:rPr lang="en-US" sz="3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</a:t>
            </a:r>
            <a:r>
              <a:rPr lang="en-US" sz="3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предыдущим</a:t>
            </a:r>
            <a:r>
              <a:rPr lang="en-US" sz="3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проектом</a:t>
            </a:r>
            <a:endParaRPr lang="en-US" sz="30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marL="647700" lvl="1" indent="-323850" algn="l">
              <a:lnSpc>
                <a:spcPts val="432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Собрали</a:t>
            </a:r>
            <a:r>
              <a:rPr lang="en-US" sz="3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универсальный</a:t>
            </a:r>
            <a:r>
              <a:rPr lang="en-US" sz="3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блок</a:t>
            </a:r>
            <a:r>
              <a:rPr lang="en-US" sz="3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управления</a:t>
            </a:r>
            <a:endParaRPr lang="en-US" sz="30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marL="647700" lvl="1" indent="-323850" algn="l">
              <a:lnSpc>
                <a:spcPts val="4320"/>
              </a:lnSpc>
              <a:buFont typeface="Arial"/>
              <a:buChar char="•"/>
            </a:pPr>
            <a:r>
              <a:rPr lang="en-US" sz="3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Сделали </a:t>
            </a:r>
            <a:r>
              <a:rPr lang="en-US" sz="30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прототип</a:t>
            </a:r>
            <a:r>
              <a:rPr lang="en-US" sz="3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штукатурной</a:t>
            </a:r>
            <a:r>
              <a:rPr lang="en-US" sz="3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станции</a:t>
            </a:r>
            <a:endParaRPr lang="en-US" sz="30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marL="647700" lvl="1" indent="-323850" algn="l">
              <a:lnSpc>
                <a:spcPts val="4320"/>
              </a:lnSpc>
              <a:buFont typeface="Arial"/>
              <a:buChar char="•"/>
            </a:pPr>
            <a:r>
              <a:rPr lang="en-US" sz="3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Сделали </a:t>
            </a:r>
            <a:r>
              <a:rPr lang="en-US" sz="30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макет</a:t>
            </a:r>
            <a:r>
              <a:rPr lang="en-US" sz="3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сайта</a:t>
            </a:r>
            <a:r>
              <a:rPr lang="ru-RU" sz="3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и сам сайт</a:t>
            </a:r>
            <a:r>
              <a:rPr lang="en-US" sz="3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</a:p>
          <a:p>
            <a:pPr marL="647700" lvl="1" indent="-323850" algn="l">
              <a:lnSpc>
                <a:spcPts val="432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Провели</a:t>
            </a:r>
            <a:r>
              <a:rPr lang="en-US" sz="3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углубленный</a:t>
            </a:r>
            <a:r>
              <a:rPr lang="en-US" sz="3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анализ</a:t>
            </a:r>
            <a:r>
              <a:rPr lang="en-US" sz="3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целевой</a:t>
            </a:r>
            <a:r>
              <a:rPr lang="en-US" sz="3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аудитории</a:t>
            </a:r>
            <a:r>
              <a:rPr lang="en-US" sz="3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на </a:t>
            </a:r>
            <a:r>
              <a:rPr lang="en-US" sz="30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предмет</a:t>
            </a:r>
            <a:r>
              <a:rPr lang="en-US" sz="3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востребованности</a:t>
            </a:r>
            <a:endParaRPr lang="en-US" sz="30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</p:txBody>
      </p:sp>
      <p:pic>
        <p:nvPicPr>
          <p:cNvPr id="7" name="прототип унидрайв.mp4">
            <a:hlinkClick r:id="" action="ppaction://media"/>
            <a:extLst>
              <a:ext uri="{FF2B5EF4-FFF2-40B4-BE49-F238E27FC236}">
                <a16:creationId xmlns:a16="http://schemas.microsoft.com/office/drawing/2014/main" id="{9E467D73-ADEC-A5BE-153C-EA94B6529C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82441" y="11206"/>
            <a:ext cx="6905559" cy="106469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971137" y="594816"/>
            <a:ext cx="7465233" cy="7465233"/>
          </a:xfrm>
          <a:custGeom>
            <a:avLst/>
            <a:gdLst/>
            <a:ahLst/>
            <a:cxnLst/>
            <a:rect l="l" t="t" r="r" b="b"/>
            <a:pathLst>
              <a:path w="7465233" h="7465233">
                <a:moveTo>
                  <a:pt x="0" y="0"/>
                </a:moveTo>
                <a:lnTo>
                  <a:pt x="7465233" y="0"/>
                </a:lnTo>
                <a:lnTo>
                  <a:pt x="7465233" y="7465233"/>
                </a:lnTo>
                <a:lnTo>
                  <a:pt x="0" y="7465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12" name="Freeform 12"/>
          <p:cNvSpPr/>
          <p:nvPr/>
        </p:nvSpPr>
        <p:spPr>
          <a:xfrm>
            <a:off x="15278633" y="829695"/>
            <a:ext cx="5382042" cy="5628279"/>
          </a:xfrm>
          <a:custGeom>
            <a:avLst/>
            <a:gdLst/>
            <a:ahLst/>
            <a:cxnLst/>
            <a:rect l="l" t="t" r="r" b="b"/>
            <a:pathLst>
              <a:path w="5382042" h="5628279">
                <a:moveTo>
                  <a:pt x="0" y="0"/>
                </a:moveTo>
                <a:lnTo>
                  <a:pt x="5382042" y="0"/>
                </a:lnTo>
                <a:lnTo>
                  <a:pt x="5382042" y="5628279"/>
                </a:lnTo>
                <a:lnTo>
                  <a:pt x="0" y="56282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3" name="Freeform 3"/>
          <p:cNvSpPr/>
          <p:nvPr/>
        </p:nvSpPr>
        <p:spPr>
          <a:xfrm>
            <a:off x="4571164" y="3973154"/>
            <a:ext cx="9218676" cy="9218676"/>
          </a:xfrm>
          <a:custGeom>
            <a:avLst/>
            <a:gdLst/>
            <a:ahLst/>
            <a:cxnLst/>
            <a:rect l="l" t="t" r="r" b="b"/>
            <a:pathLst>
              <a:path w="9218676" h="9218676">
                <a:moveTo>
                  <a:pt x="0" y="0"/>
                </a:moveTo>
                <a:lnTo>
                  <a:pt x="9218676" y="0"/>
                </a:lnTo>
                <a:lnTo>
                  <a:pt x="9218676" y="9218676"/>
                </a:lnTo>
                <a:lnTo>
                  <a:pt x="0" y="9218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3224964" y="4105113"/>
            <a:ext cx="11475480" cy="11475480"/>
            <a:chOff x="0" y="0"/>
            <a:chExt cx="6355080" cy="635508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TJ"/>
            </a:p>
          </p:txBody>
        </p:sp>
      </p:grpSp>
      <p:sp>
        <p:nvSpPr>
          <p:cNvPr id="6" name="Freeform 6"/>
          <p:cNvSpPr/>
          <p:nvPr/>
        </p:nvSpPr>
        <p:spPr>
          <a:xfrm>
            <a:off x="1816653" y="8112491"/>
            <a:ext cx="3216307" cy="1145809"/>
          </a:xfrm>
          <a:custGeom>
            <a:avLst/>
            <a:gdLst/>
            <a:ahLst/>
            <a:cxnLst/>
            <a:rect l="l" t="t" r="r" b="b"/>
            <a:pathLst>
              <a:path w="3216307" h="1145809">
                <a:moveTo>
                  <a:pt x="0" y="0"/>
                </a:moveTo>
                <a:lnTo>
                  <a:pt x="3216307" y="0"/>
                </a:lnTo>
                <a:lnTo>
                  <a:pt x="3216307" y="1145809"/>
                </a:lnTo>
                <a:lnTo>
                  <a:pt x="0" y="11458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7" name="TextBox 7"/>
          <p:cNvSpPr txBox="1"/>
          <p:nvPr/>
        </p:nvSpPr>
        <p:spPr>
          <a:xfrm>
            <a:off x="3077851" y="885825"/>
            <a:ext cx="12132298" cy="2371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68"/>
              </a:lnSpc>
            </a:pPr>
            <a:r>
              <a:rPr lang="en-US" sz="6763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Ключевые проблемы отрасли</a:t>
            </a:r>
          </a:p>
        </p:txBody>
      </p:sp>
      <p:sp>
        <p:nvSpPr>
          <p:cNvPr id="8" name="Freeform 8"/>
          <p:cNvSpPr/>
          <p:nvPr/>
        </p:nvSpPr>
        <p:spPr>
          <a:xfrm>
            <a:off x="7354550" y="3862518"/>
            <a:ext cx="3216307" cy="1145809"/>
          </a:xfrm>
          <a:custGeom>
            <a:avLst/>
            <a:gdLst/>
            <a:ahLst/>
            <a:cxnLst/>
            <a:rect l="l" t="t" r="r" b="b"/>
            <a:pathLst>
              <a:path w="3216307" h="1145809">
                <a:moveTo>
                  <a:pt x="0" y="0"/>
                </a:moveTo>
                <a:lnTo>
                  <a:pt x="3216307" y="0"/>
                </a:lnTo>
                <a:lnTo>
                  <a:pt x="3216307" y="1145809"/>
                </a:lnTo>
                <a:lnTo>
                  <a:pt x="0" y="11458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9" name="Freeform 9"/>
          <p:cNvSpPr/>
          <p:nvPr/>
        </p:nvSpPr>
        <p:spPr>
          <a:xfrm>
            <a:off x="12892447" y="8112491"/>
            <a:ext cx="3216307" cy="1145809"/>
          </a:xfrm>
          <a:custGeom>
            <a:avLst/>
            <a:gdLst/>
            <a:ahLst/>
            <a:cxnLst/>
            <a:rect l="l" t="t" r="r" b="b"/>
            <a:pathLst>
              <a:path w="3216307" h="1145809">
                <a:moveTo>
                  <a:pt x="0" y="0"/>
                </a:moveTo>
                <a:lnTo>
                  <a:pt x="3216307" y="0"/>
                </a:lnTo>
                <a:lnTo>
                  <a:pt x="3216307" y="1145809"/>
                </a:lnTo>
                <a:lnTo>
                  <a:pt x="0" y="11458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10" name="Freeform 10"/>
          <p:cNvSpPr/>
          <p:nvPr/>
        </p:nvSpPr>
        <p:spPr>
          <a:xfrm>
            <a:off x="-4195193" y="-4864633"/>
            <a:ext cx="9729266" cy="9729266"/>
          </a:xfrm>
          <a:custGeom>
            <a:avLst/>
            <a:gdLst/>
            <a:ahLst/>
            <a:cxnLst/>
            <a:rect l="l" t="t" r="r" b="b"/>
            <a:pathLst>
              <a:path w="9729266" h="9729266">
                <a:moveTo>
                  <a:pt x="0" y="0"/>
                </a:moveTo>
                <a:lnTo>
                  <a:pt x="9729267" y="0"/>
                </a:lnTo>
                <a:lnTo>
                  <a:pt x="9729267" y="9729266"/>
                </a:lnTo>
                <a:lnTo>
                  <a:pt x="0" y="97292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11" name="Freeform 11"/>
          <p:cNvSpPr/>
          <p:nvPr/>
        </p:nvSpPr>
        <p:spPr>
          <a:xfrm rot="10344677">
            <a:off x="-877637" y="-716602"/>
            <a:ext cx="4140717" cy="2443023"/>
          </a:xfrm>
          <a:custGeom>
            <a:avLst/>
            <a:gdLst/>
            <a:ahLst/>
            <a:cxnLst/>
            <a:rect l="l" t="t" r="r" b="b"/>
            <a:pathLst>
              <a:path w="4140717" h="2443023">
                <a:moveTo>
                  <a:pt x="0" y="0"/>
                </a:moveTo>
                <a:lnTo>
                  <a:pt x="4140716" y="0"/>
                </a:lnTo>
                <a:lnTo>
                  <a:pt x="4140716" y="2443023"/>
                </a:lnTo>
                <a:lnTo>
                  <a:pt x="0" y="244302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13" name="Freeform 13"/>
          <p:cNvSpPr/>
          <p:nvPr/>
        </p:nvSpPr>
        <p:spPr>
          <a:xfrm>
            <a:off x="5604460" y="6213499"/>
            <a:ext cx="6716487" cy="6708091"/>
          </a:xfrm>
          <a:custGeom>
            <a:avLst/>
            <a:gdLst/>
            <a:ahLst/>
            <a:cxnLst/>
            <a:rect l="l" t="t" r="r" b="b"/>
            <a:pathLst>
              <a:path w="6716487" h="6708091">
                <a:moveTo>
                  <a:pt x="0" y="0"/>
                </a:moveTo>
                <a:lnTo>
                  <a:pt x="6716487" y="0"/>
                </a:lnTo>
                <a:lnTo>
                  <a:pt x="6716487" y="6708091"/>
                </a:lnTo>
                <a:lnTo>
                  <a:pt x="0" y="670809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14" name="TextBox 14"/>
          <p:cNvSpPr txBox="1"/>
          <p:nvPr/>
        </p:nvSpPr>
        <p:spPr>
          <a:xfrm>
            <a:off x="1997950" y="8355830"/>
            <a:ext cx="2853714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 err="1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Низкое</a:t>
            </a:r>
            <a:r>
              <a:rPr lang="en-US" sz="1800" b="1" dirty="0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качество </a:t>
            </a:r>
            <a:r>
              <a:rPr lang="en-US" sz="1800" b="1" dirty="0" err="1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ручного</a:t>
            </a:r>
            <a:r>
              <a:rPr lang="en-US" sz="1800" b="1" dirty="0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нанесения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535847" y="4088077"/>
            <a:ext cx="2853714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Высокая </a:t>
            </a:r>
            <a:r>
              <a:rPr lang="en-US" sz="1800" b="1" dirty="0" err="1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зависимость</a:t>
            </a:r>
            <a:r>
              <a:rPr lang="en-US" sz="1800" b="1" dirty="0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1800" b="1" dirty="0" err="1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от</a:t>
            </a:r>
            <a:r>
              <a:rPr lang="en-US" sz="1800" b="1" dirty="0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1800" b="1" dirty="0" err="1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квалификаци</a:t>
            </a:r>
            <a:endParaRPr lang="en-US" sz="1800" b="1" dirty="0">
              <a:solidFill>
                <a:srgbClr val="01204C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3073422" y="8355830"/>
            <a:ext cx="2853714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Отстутствие контроля качества</a:t>
            </a:r>
          </a:p>
        </p:txBody>
      </p:sp>
      <p:sp>
        <p:nvSpPr>
          <p:cNvPr id="17" name="Freeform 17"/>
          <p:cNvSpPr/>
          <p:nvPr/>
        </p:nvSpPr>
        <p:spPr>
          <a:xfrm>
            <a:off x="3224964" y="5331350"/>
            <a:ext cx="3216307" cy="1145809"/>
          </a:xfrm>
          <a:custGeom>
            <a:avLst/>
            <a:gdLst/>
            <a:ahLst/>
            <a:cxnLst/>
            <a:rect l="l" t="t" r="r" b="b"/>
            <a:pathLst>
              <a:path w="3216307" h="1145809">
                <a:moveTo>
                  <a:pt x="0" y="0"/>
                </a:moveTo>
                <a:lnTo>
                  <a:pt x="3216306" y="0"/>
                </a:lnTo>
                <a:lnTo>
                  <a:pt x="3216306" y="1145809"/>
                </a:lnTo>
                <a:lnTo>
                  <a:pt x="0" y="11458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18" name="TextBox 18"/>
          <p:cNvSpPr txBox="1"/>
          <p:nvPr/>
        </p:nvSpPr>
        <p:spPr>
          <a:xfrm>
            <a:off x="3406260" y="5574690"/>
            <a:ext cx="2853714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 dirty="0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Перерасход материалов</a:t>
            </a:r>
          </a:p>
        </p:txBody>
      </p:sp>
      <p:sp>
        <p:nvSpPr>
          <p:cNvPr id="19" name="Freeform 19"/>
          <p:cNvSpPr/>
          <p:nvPr/>
        </p:nvSpPr>
        <p:spPr>
          <a:xfrm>
            <a:off x="11360953" y="5314974"/>
            <a:ext cx="3208421" cy="1143000"/>
          </a:xfrm>
          <a:custGeom>
            <a:avLst/>
            <a:gdLst/>
            <a:ahLst/>
            <a:cxnLst/>
            <a:rect l="l" t="t" r="r" b="b"/>
            <a:pathLst>
              <a:path w="3208421" h="1143000">
                <a:moveTo>
                  <a:pt x="0" y="0"/>
                </a:moveTo>
                <a:lnTo>
                  <a:pt x="3208421" y="0"/>
                </a:lnTo>
                <a:lnTo>
                  <a:pt x="3208421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20" name="TextBox 20"/>
          <p:cNvSpPr txBox="1"/>
          <p:nvPr/>
        </p:nvSpPr>
        <p:spPr>
          <a:xfrm>
            <a:off x="11538307" y="5417527"/>
            <a:ext cx="2853714" cy="935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1204C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Недоступность промышленных роботов</a:t>
            </a:r>
          </a:p>
        </p:txBody>
      </p:sp>
      <p:pic>
        <p:nvPicPr>
          <p:cNvPr id="21" name="Google Shape;1074;p18">
            <a:extLst>
              <a:ext uri="{FF2B5EF4-FFF2-40B4-BE49-F238E27FC236}">
                <a16:creationId xmlns:a16="http://schemas.microsoft.com/office/drawing/2014/main" id="{B6C2BE6A-3FB8-A679-A6FC-24C2FFFBDF76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750061" y="5008327"/>
            <a:ext cx="485150" cy="48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540;p24">
            <a:extLst>
              <a:ext uri="{FF2B5EF4-FFF2-40B4-BE49-F238E27FC236}">
                <a16:creationId xmlns:a16="http://schemas.microsoft.com/office/drawing/2014/main" id="{BFBC102D-1289-A961-6906-10666F57E456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0467097" y="5048557"/>
            <a:ext cx="480217" cy="53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542;p24">
            <a:extLst>
              <a:ext uri="{FF2B5EF4-FFF2-40B4-BE49-F238E27FC236}">
                <a16:creationId xmlns:a16="http://schemas.microsoft.com/office/drawing/2014/main" id="{90F988DB-C233-5E0E-0589-5F0D2F729C12}"/>
              </a:ext>
            </a:extLst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2744445" y="7333577"/>
            <a:ext cx="416317" cy="511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539;p24">
            <a:extLst>
              <a:ext uri="{FF2B5EF4-FFF2-40B4-BE49-F238E27FC236}">
                <a16:creationId xmlns:a16="http://schemas.microsoft.com/office/drawing/2014/main" id="{7AD52BED-6816-E810-5C7C-F54698854EA3}"/>
              </a:ext>
            </a:extLst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780543" y="6993099"/>
            <a:ext cx="538167" cy="5459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587203" y="-3978882"/>
            <a:ext cx="11805542" cy="11805542"/>
          </a:xfrm>
          <a:custGeom>
            <a:avLst/>
            <a:gdLst/>
            <a:ahLst/>
            <a:cxnLst/>
            <a:rect l="l" t="t" r="r" b="b"/>
            <a:pathLst>
              <a:path w="11805542" h="11805542">
                <a:moveTo>
                  <a:pt x="0" y="0"/>
                </a:moveTo>
                <a:lnTo>
                  <a:pt x="11805542" y="0"/>
                </a:lnTo>
                <a:lnTo>
                  <a:pt x="11805542" y="11805542"/>
                </a:lnTo>
                <a:lnTo>
                  <a:pt x="0" y="118055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3" name="Freeform 3"/>
          <p:cNvSpPr/>
          <p:nvPr/>
        </p:nvSpPr>
        <p:spPr>
          <a:xfrm>
            <a:off x="11203420" y="1177460"/>
            <a:ext cx="11805542" cy="11805542"/>
          </a:xfrm>
          <a:custGeom>
            <a:avLst/>
            <a:gdLst/>
            <a:ahLst/>
            <a:cxnLst/>
            <a:rect l="l" t="t" r="r" b="b"/>
            <a:pathLst>
              <a:path w="11805542" h="11805542">
                <a:moveTo>
                  <a:pt x="0" y="0"/>
                </a:moveTo>
                <a:lnTo>
                  <a:pt x="11805542" y="0"/>
                </a:lnTo>
                <a:lnTo>
                  <a:pt x="11805542" y="11805542"/>
                </a:lnTo>
                <a:lnTo>
                  <a:pt x="0" y="118055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4" name="Freeform 4"/>
          <p:cNvSpPr/>
          <p:nvPr/>
        </p:nvSpPr>
        <p:spPr>
          <a:xfrm>
            <a:off x="13205205" y="4667812"/>
            <a:ext cx="8893252" cy="8315191"/>
          </a:xfrm>
          <a:custGeom>
            <a:avLst/>
            <a:gdLst/>
            <a:ahLst/>
            <a:cxnLst/>
            <a:rect l="l" t="t" r="r" b="b"/>
            <a:pathLst>
              <a:path w="8893252" h="8315191">
                <a:moveTo>
                  <a:pt x="0" y="0"/>
                </a:moveTo>
                <a:lnTo>
                  <a:pt x="8893252" y="0"/>
                </a:lnTo>
                <a:lnTo>
                  <a:pt x="8893252" y="8315190"/>
                </a:lnTo>
                <a:lnTo>
                  <a:pt x="0" y="831519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5" name="Freeform 5"/>
          <p:cNvSpPr/>
          <p:nvPr/>
        </p:nvSpPr>
        <p:spPr>
          <a:xfrm rot="1365435">
            <a:off x="-3962486" y="-995668"/>
            <a:ext cx="6282382" cy="6378053"/>
          </a:xfrm>
          <a:custGeom>
            <a:avLst/>
            <a:gdLst/>
            <a:ahLst/>
            <a:cxnLst/>
            <a:rect l="l" t="t" r="r" b="b"/>
            <a:pathLst>
              <a:path w="6282382" h="6378053">
                <a:moveTo>
                  <a:pt x="0" y="0"/>
                </a:moveTo>
                <a:lnTo>
                  <a:pt x="6282382" y="0"/>
                </a:lnTo>
                <a:lnTo>
                  <a:pt x="6282382" y="6378053"/>
                </a:lnTo>
                <a:lnTo>
                  <a:pt x="0" y="637805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6" name="TextBox 6"/>
          <p:cNvSpPr txBox="1"/>
          <p:nvPr/>
        </p:nvSpPr>
        <p:spPr>
          <a:xfrm>
            <a:off x="2005631" y="2828786"/>
            <a:ext cx="13483946" cy="6964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70" lvl="1" indent="-356235" algn="l">
              <a:lnSpc>
                <a:spcPts val="4620"/>
              </a:lnSpc>
              <a:buFont typeface="Arial"/>
              <a:buChar char="•"/>
            </a:pPr>
            <a:r>
              <a:rPr lang="en-US" sz="33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Компетенции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–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инженер‑механик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+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специалист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по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ИИ (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компьютерное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зрение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)</a:t>
            </a:r>
          </a:p>
          <a:p>
            <a:pPr marL="712470" lvl="1" indent="-356235" algn="l">
              <a:lnSpc>
                <a:spcPts val="4620"/>
              </a:lnSpc>
              <a:buFont typeface="Arial"/>
              <a:buChar char="•"/>
            </a:pPr>
            <a:r>
              <a:rPr lang="en-US" sz="33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Финансирование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– 3–5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млн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руб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. на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доработку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до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промобразца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и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запуск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мелкой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серии</a:t>
            </a:r>
            <a:endParaRPr lang="en-US" sz="33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marL="712470" lvl="1" indent="-356235" algn="l">
              <a:lnSpc>
                <a:spcPts val="4620"/>
              </a:lnSpc>
              <a:buFont typeface="Arial"/>
              <a:buChar char="•"/>
            </a:pPr>
            <a:r>
              <a:rPr lang="en-US" sz="33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Продвижение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–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маркетолог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B2B,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бюджет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на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выставки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и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рекламу</a:t>
            </a:r>
            <a:endParaRPr lang="en-US" sz="33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marL="712470" lvl="1" indent="-356235" algn="l">
              <a:lnSpc>
                <a:spcPts val="4620"/>
              </a:lnSpc>
              <a:buFont typeface="Arial"/>
              <a:buChar char="•"/>
            </a:pPr>
            <a:r>
              <a:rPr lang="en-US" sz="33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Партнёрства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–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формальные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соглашения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с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производителями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станков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и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дилерами</a:t>
            </a:r>
            <a:endParaRPr lang="en-US" sz="33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algn="l">
              <a:lnSpc>
                <a:spcPts val="4620"/>
              </a:lnSpc>
            </a:pPr>
            <a:endParaRPr lang="en-US" sz="33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algn="l">
              <a:lnSpc>
                <a:spcPts val="4620"/>
              </a:lnSpc>
            </a:pPr>
            <a:r>
              <a:rPr lang="en-US" sz="33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Решение: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привлечь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финансирование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,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усилить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команду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,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заключить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2–3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партнёрства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для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пилотных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продаж</a:t>
            </a:r>
            <a:r>
              <a:rPr lang="en-US" sz="33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.</a:t>
            </a:r>
          </a:p>
          <a:p>
            <a:pPr algn="l">
              <a:lnSpc>
                <a:spcPts val="4620"/>
              </a:lnSpc>
            </a:pPr>
            <a:endParaRPr lang="en-US" sz="33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984570" y="967910"/>
            <a:ext cx="14318861" cy="1560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87"/>
              </a:lnSpc>
            </a:pPr>
            <a:r>
              <a:rPr lang="en-US" sz="9062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Запрос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587203" y="-3978882"/>
            <a:ext cx="11805542" cy="11805542"/>
          </a:xfrm>
          <a:custGeom>
            <a:avLst/>
            <a:gdLst/>
            <a:ahLst/>
            <a:cxnLst/>
            <a:rect l="l" t="t" r="r" b="b"/>
            <a:pathLst>
              <a:path w="11805542" h="11805542">
                <a:moveTo>
                  <a:pt x="0" y="0"/>
                </a:moveTo>
                <a:lnTo>
                  <a:pt x="11805542" y="0"/>
                </a:lnTo>
                <a:lnTo>
                  <a:pt x="11805542" y="11805542"/>
                </a:lnTo>
                <a:lnTo>
                  <a:pt x="0" y="118055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3" name="Freeform 3"/>
          <p:cNvSpPr/>
          <p:nvPr/>
        </p:nvSpPr>
        <p:spPr>
          <a:xfrm rot="1365435">
            <a:off x="-4094539" y="-339498"/>
            <a:ext cx="5443610" cy="5526507"/>
          </a:xfrm>
          <a:custGeom>
            <a:avLst/>
            <a:gdLst/>
            <a:ahLst/>
            <a:cxnLst/>
            <a:rect l="l" t="t" r="r" b="b"/>
            <a:pathLst>
              <a:path w="5443610" h="5526507">
                <a:moveTo>
                  <a:pt x="0" y="0"/>
                </a:moveTo>
                <a:lnTo>
                  <a:pt x="5443610" y="0"/>
                </a:lnTo>
                <a:lnTo>
                  <a:pt x="5443610" y="5526508"/>
                </a:lnTo>
                <a:lnTo>
                  <a:pt x="0" y="55265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4" name="TextBox 4"/>
          <p:cNvSpPr txBox="1"/>
          <p:nvPr/>
        </p:nvSpPr>
        <p:spPr>
          <a:xfrm>
            <a:off x="704972" y="2416135"/>
            <a:ext cx="5014482" cy="2954655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24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Эксперты</a:t>
            </a:r>
            <a:r>
              <a:rPr lang="en-US" sz="24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проекта</a:t>
            </a:r>
            <a:r>
              <a:rPr lang="en-US" sz="24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:</a:t>
            </a:r>
          </a:p>
          <a:p>
            <a:r>
              <a:rPr lang="en-US" sz="24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Крамин</a:t>
            </a:r>
            <a:r>
              <a:rPr lang="en-US" sz="24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Т.В.</a:t>
            </a:r>
          </a:p>
          <a:p>
            <a:r>
              <a:rPr lang="en-US" sz="24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Зайнуллин</a:t>
            </a:r>
            <a:r>
              <a:rPr lang="en-US" sz="24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А.Ф.</a:t>
            </a:r>
          </a:p>
          <a:p>
            <a:r>
              <a:rPr lang="en-US" sz="24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Григорьев</a:t>
            </a:r>
            <a:r>
              <a:rPr lang="en-US" sz="24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Р.А.</a:t>
            </a:r>
          </a:p>
          <a:p>
            <a:r>
              <a:rPr lang="en-US" sz="24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Гришин</a:t>
            </a:r>
            <a:r>
              <a:rPr lang="en-US" sz="24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А.В.</a:t>
            </a:r>
          </a:p>
          <a:p>
            <a:r>
              <a:rPr lang="en-US" sz="24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Сухарь</a:t>
            </a:r>
            <a:r>
              <a:rPr lang="en-US" sz="24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Р.В.</a:t>
            </a:r>
          </a:p>
          <a:p>
            <a:r>
              <a:rPr lang="en-US" sz="24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Яминов</a:t>
            </a:r>
            <a:r>
              <a:rPr lang="en-US" sz="24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Р.И.</a:t>
            </a:r>
          </a:p>
          <a:p>
            <a:r>
              <a:rPr lang="en-US" sz="2400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Ханбиков</a:t>
            </a:r>
            <a:r>
              <a:rPr lang="en-US" sz="24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А.В.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06087" y="660730"/>
            <a:ext cx="14394358" cy="11608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Экспертное</a:t>
            </a:r>
            <a:r>
              <a:rPr lang="en-US" sz="6999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6999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заключение</a:t>
            </a:r>
            <a:r>
              <a:rPr lang="ru-RU" sz="6999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№1</a:t>
            </a:r>
            <a:endParaRPr lang="en-US" sz="6999" b="1" dirty="0">
              <a:solidFill>
                <a:srgbClr val="FFFFFF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D50D970-F0A0-6926-49F6-9DF931A97B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416135"/>
            <a:ext cx="10408995" cy="6953411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463301"/>
              </p:ext>
            </p:extLst>
          </p:nvPr>
        </p:nvGraphicFramePr>
        <p:xfrm>
          <a:off x="152400" y="8428790"/>
          <a:ext cx="6934200" cy="17153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56596">
                  <a:extLst>
                    <a:ext uri="{9D8B030D-6E8A-4147-A177-3AD203B41FA5}">
                      <a16:colId xmlns:a16="http://schemas.microsoft.com/office/drawing/2014/main" val="3191118470"/>
                    </a:ext>
                  </a:extLst>
                </a:gridCol>
                <a:gridCol w="3877604">
                  <a:extLst>
                    <a:ext uri="{9D8B030D-6E8A-4147-A177-3AD203B41FA5}">
                      <a16:colId xmlns:a16="http://schemas.microsoft.com/office/drawing/2014/main" val="13220202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Крамин Тимур Владимирович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         </a:t>
                      </a:r>
                      <a:r>
                        <a:rPr lang="en-US" sz="1100" dirty="0">
                          <a:effectLst/>
                        </a:rPr>
                        <a:t>https://experts.nti.work/ e-registry/1717/profile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03506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Зайнуллин</a:t>
                      </a:r>
                      <a:r>
                        <a:rPr lang="ru-RU" sz="1200" dirty="0">
                          <a:effectLst/>
                        </a:rPr>
                        <a:t> Айдар </a:t>
                      </a:r>
                      <a:r>
                        <a:rPr lang="ru-RU" sz="1200" dirty="0" err="1">
                          <a:effectLst/>
                        </a:rPr>
                        <a:t>Фердинатович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effectLst/>
                          <a:hlinkClick r:id="rId6"/>
                        </a:rPr>
                        <a:t>      </a:t>
                      </a:r>
                      <a:r>
                        <a:rPr lang="en-US" sz="1100" u="sng" dirty="0">
                          <a:effectLst/>
                          <a:hlinkClick r:id="rId6"/>
                        </a:rPr>
                        <a:t>https</a:t>
                      </a:r>
                      <a:r>
                        <a:rPr lang="ru-RU" sz="1100" u="sng" dirty="0">
                          <a:effectLst/>
                          <a:hlinkClick r:id="rId6"/>
                        </a:rPr>
                        <a:t>://</a:t>
                      </a:r>
                      <a:r>
                        <a:rPr lang="en-US" sz="1100" u="sng" dirty="0">
                          <a:effectLst/>
                          <a:hlinkClick r:id="rId6"/>
                        </a:rPr>
                        <a:t>experts</a:t>
                      </a:r>
                      <a:r>
                        <a:rPr lang="ru-RU" sz="1100" u="sng" dirty="0">
                          <a:effectLst/>
                          <a:hlinkClick r:id="rId6"/>
                        </a:rPr>
                        <a:t>.</a:t>
                      </a:r>
                      <a:r>
                        <a:rPr lang="en-US" sz="1100" u="sng" dirty="0" err="1">
                          <a:effectLst/>
                          <a:hlinkClick r:id="rId6"/>
                        </a:rPr>
                        <a:t>nti</a:t>
                      </a:r>
                      <a:r>
                        <a:rPr lang="ru-RU" sz="1100" u="sng" dirty="0">
                          <a:effectLst/>
                          <a:hlinkClick r:id="rId6"/>
                        </a:rPr>
                        <a:t>.</a:t>
                      </a:r>
                      <a:r>
                        <a:rPr lang="en-US" sz="1100" u="sng" dirty="0">
                          <a:effectLst/>
                          <a:hlinkClick r:id="rId6"/>
                        </a:rPr>
                        <a:t>work</a:t>
                      </a:r>
                      <a:r>
                        <a:rPr lang="ru-RU" sz="1100" u="sng" dirty="0">
                          <a:effectLst/>
                          <a:hlinkClick r:id="rId6"/>
                        </a:rPr>
                        <a:t>/</a:t>
                      </a:r>
                      <a:r>
                        <a:rPr lang="en-US" sz="1100" u="sng" dirty="0">
                          <a:effectLst/>
                          <a:hlinkClick r:id="rId6"/>
                        </a:rPr>
                        <a:t>e</a:t>
                      </a:r>
                      <a:r>
                        <a:rPr lang="ru-RU" sz="1100" u="sng" dirty="0">
                          <a:effectLst/>
                          <a:hlinkClick r:id="rId6"/>
                        </a:rPr>
                        <a:t>-</a:t>
                      </a:r>
                      <a:r>
                        <a:rPr lang="en-US" sz="1100" u="sng" dirty="0">
                          <a:effectLst/>
                          <a:hlinkClick r:id="rId6"/>
                        </a:rPr>
                        <a:t>registry</a:t>
                      </a:r>
                      <a:r>
                        <a:rPr lang="ru-RU" sz="1100" u="sng" dirty="0">
                          <a:effectLst/>
                          <a:hlinkClick r:id="rId6"/>
                        </a:rPr>
                        <a:t>/7980/</a:t>
                      </a:r>
                      <a:r>
                        <a:rPr lang="en-US" sz="1100" u="sng" dirty="0">
                          <a:effectLst/>
                          <a:hlinkClick r:id="rId6"/>
                        </a:rPr>
                        <a:t>profile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16991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Григорьев Руслан Аркадьевич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https://experts.nti.work/ e-registry/3419/profile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0155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Гришин Алексей Владимирович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https://experts.nti.work/e-registry/6552/profile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0909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Яминов Руслан Ильясович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https://experts.nti.work/e-registry/6579/profile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32946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Сухарь Роман Васильевич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https://experts.nti.work/e-registry/6545/profile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26330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Ханбиков Альберт Вадимович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https://experts.nti.work/ e-registry/3883/profile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901045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587203" y="-3978882"/>
            <a:ext cx="11805542" cy="11805542"/>
          </a:xfrm>
          <a:custGeom>
            <a:avLst/>
            <a:gdLst/>
            <a:ahLst/>
            <a:cxnLst/>
            <a:rect l="l" t="t" r="r" b="b"/>
            <a:pathLst>
              <a:path w="11805542" h="11805542">
                <a:moveTo>
                  <a:pt x="0" y="0"/>
                </a:moveTo>
                <a:lnTo>
                  <a:pt x="11805542" y="0"/>
                </a:lnTo>
                <a:lnTo>
                  <a:pt x="11805542" y="11805542"/>
                </a:lnTo>
                <a:lnTo>
                  <a:pt x="0" y="118055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3" name="Freeform 3"/>
          <p:cNvSpPr/>
          <p:nvPr/>
        </p:nvSpPr>
        <p:spPr>
          <a:xfrm rot="1365435">
            <a:off x="-4548382" y="-1049861"/>
            <a:ext cx="5443610" cy="5526507"/>
          </a:xfrm>
          <a:custGeom>
            <a:avLst/>
            <a:gdLst/>
            <a:ahLst/>
            <a:cxnLst/>
            <a:rect l="l" t="t" r="r" b="b"/>
            <a:pathLst>
              <a:path w="5443610" h="5526507">
                <a:moveTo>
                  <a:pt x="0" y="0"/>
                </a:moveTo>
                <a:lnTo>
                  <a:pt x="5443610" y="0"/>
                </a:lnTo>
                <a:lnTo>
                  <a:pt x="5443610" y="5526507"/>
                </a:lnTo>
                <a:lnTo>
                  <a:pt x="0" y="55265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4" name="TextBox 4"/>
          <p:cNvSpPr txBox="1"/>
          <p:nvPr/>
        </p:nvSpPr>
        <p:spPr>
          <a:xfrm>
            <a:off x="2676377" y="544877"/>
            <a:ext cx="14241958" cy="11608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Экспертное</a:t>
            </a:r>
            <a:r>
              <a:rPr lang="en-US" sz="6999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6999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заключение</a:t>
            </a:r>
            <a:r>
              <a:rPr lang="ru-RU" sz="6999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№1</a:t>
            </a:r>
            <a:endParaRPr lang="en-US" sz="6999" b="1" dirty="0">
              <a:solidFill>
                <a:srgbClr val="FFFFFF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5EF2140-6135-2D43-3D4D-C9B6B710C6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5200" y="2247900"/>
            <a:ext cx="12244731" cy="7772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4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43ADAD-1F51-7677-AF47-0C834F7E3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379CA5D-7FE0-E959-7BD0-4235C1409766}"/>
              </a:ext>
            </a:extLst>
          </p:cNvPr>
          <p:cNvSpPr/>
          <p:nvPr/>
        </p:nvSpPr>
        <p:spPr>
          <a:xfrm>
            <a:off x="-7587203" y="-3978882"/>
            <a:ext cx="11805542" cy="11805542"/>
          </a:xfrm>
          <a:custGeom>
            <a:avLst/>
            <a:gdLst/>
            <a:ahLst/>
            <a:cxnLst/>
            <a:rect l="l" t="t" r="r" b="b"/>
            <a:pathLst>
              <a:path w="11805542" h="11805542">
                <a:moveTo>
                  <a:pt x="0" y="0"/>
                </a:moveTo>
                <a:lnTo>
                  <a:pt x="11805542" y="0"/>
                </a:lnTo>
                <a:lnTo>
                  <a:pt x="11805542" y="11805542"/>
                </a:lnTo>
                <a:lnTo>
                  <a:pt x="0" y="118055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533661B5-E191-1FE7-5644-31E6A83C4E01}"/>
              </a:ext>
            </a:extLst>
          </p:cNvPr>
          <p:cNvSpPr/>
          <p:nvPr/>
        </p:nvSpPr>
        <p:spPr>
          <a:xfrm rot="1365435">
            <a:off x="-4548382" y="6246837"/>
            <a:ext cx="5443610" cy="5526507"/>
          </a:xfrm>
          <a:custGeom>
            <a:avLst/>
            <a:gdLst/>
            <a:ahLst/>
            <a:cxnLst/>
            <a:rect l="l" t="t" r="r" b="b"/>
            <a:pathLst>
              <a:path w="5443610" h="5526507">
                <a:moveTo>
                  <a:pt x="0" y="0"/>
                </a:moveTo>
                <a:lnTo>
                  <a:pt x="5443610" y="0"/>
                </a:lnTo>
                <a:lnTo>
                  <a:pt x="5443610" y="5526507"/>
                </a:lnTo>
                <a:lnTo>
                  <a:pt x="0" y="55265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4334B61-61E3-F583-591F-CCD6DAD3BF8D}"/>
              </a:ext>
            </a:extLst>
          </p:cNvPr>
          <p:cNvSpPr txBox="1"/>
          <p:nvPr/>
        </p:nvSpPr>
        <p:spPr>
          <a:xfrm>
            <a:off x="2514600" y="360805"/>
            <a:ext cx="14241958" cy="11608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Экспертное</a:t>
            </a:r>
            <a:r>
              <a:rPr lang="en-US" sz="6999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6999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заключение</a:t>
            </a:r>
            <a:r>
              <a:rPr lang="ru-RU" sz="6999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№2</a:t>
            </a:r>
            <a:endParaRPr lang="en-US" sz="6999" b="1" dirty="0">
              <a:solidFill>
                <a:srgbClr val="FFFFFF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53C29E-6E41-1341-8EB4-2446D2C4C0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2200" y="1946749"/>
            <a:ext cx="9426427" cy="6017821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AB5BF47F-7EDC-C799-4A92-2E1E793016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58923"/>
              </p:ext>
            </p:extLst>
          </p:nvPr>
        </p:nvGraphicFramePr>
        <p:xfrm>
          <a:off x="4179813" y="8397239"/>
          <a:ext cx="10515600" cy="17153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35276">
                  <a:extLst>
                    <a:ext uri="{9D8B030D-6E8A-4147-A177-3AD203B41FA5}">
                      <a16:colId xmlns:a16="http://schemas.microsoft.com/office/drawing/2014/main" val="3191118470"/>
                    </a:ext>
                  </a:extLst>
                </a:gridCol>
                <a:gridCol w="5880324">
                  <a:extLst>
                    <a:ext uri="{9D8B030D-6E8A-4147-A177-3AD203B41FA5}">
                      <a16:colId xmlns:a16="http://schemas.microsoft.com/office/drawing/2014/main" val="13220202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Крамин Тимур Владимирович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         </a:t>
                      </a:r>
                      <a:r>
                        <a:rPr lang="en-US" sz="1100" dirty="0">
                          <a:effectLst/>
                        </a:rPr>
                        <a:t>https://experts.nti.work/ e-registry/1717/profile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03506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Зайнуллин</a:t>
                      </a:r>
                      <a:r>
                        <a:rPr lang="ru-RU" sz="1200" dirty="0">
                          <a:effectLst/>
                        </a:rPr>
                        <a:t> Айдар </a:t>
                      </a:r>
                      <a:r>
                        <a:rPr lang="ru-RU" sz="1200" dirty="0" err="1">
                          <a:effectLst/>
                        </a:rPr>
                        <a:t>Фердинатович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effectLst/>
                          <a:hlinkClick r:id="rId6"/>
                        </a:rPr>
                        <a:t>      </a:t>
                      </a:r>
                      <a:r>
                        <a:rPr lang="en-US" sz="1100" u="sng" dirty="0">
                          <a:effectLst/>
                          <a:hlinkClick r:id="rId6"/>
                        </a:rPr>
                        <a:t>https</a:t>
                      </a:r>
                      <a:r>
                        <a:rPr lang="ru-RU" sz="1100" u="sng" dirty="0">
                          <a:effectLst/>
                          <a:hlinkClick r:id="rId6"/>
                        </a:rPr>
                        <a:t>://</a:t>
                      </a:r>
                      <a:r>
                        <a:rPr lang="en-US" sz="1100" u="sng" dirty="0">
                          <a:effectLst/>
                          <a:hlinkClick r:id="rId6"/>
                        </a:rPr>
                        <a:t>experts</a:t>
                      </a:r>
                      <a:r>
                        <a:rPr lang="ru-RU" sz="1100" u="sng" dirty="0">
                          <a:effectLst/>
                          <a:hlinkClick r:id="rId6"/>
                        </a:rPr>
                        <a:t>.</a:t>
                      </a:r>
                      <a:r>
                        <a:rPr lang="en-US" sz="1100" u="sng" dirty="0" err="1">
                          <a:effectLst/>
                          <a:hlinkClick r:id="rId6"/>
                        </a:rPr>
                        <a:t>nti</a:t>
                      </a:r>
                      <a:r>
                        <a:rPr lang="ru-RU" sz="1100" u="sng" dirty="0">
                          <a:effectLst/>
                          <a:hlinkClick r:id="rId6"/>
                        </a:rPr>
                        <a:t>.</a:t>
                      </a:r>
                      <a:r>
                        <a:rPr lang="en-US" sz="1100" u="sng" dirty="0">
                          <a:effectLst/>
                          <a:hlinkClick r:id="rId6"/>
                        </a:rPr>
                        <a:t>work</a:t>
                      </a:r>
                      <a:r>
                        <a:rPr lang="ru-RU" sz="1100" u="sng" dirty="0">
                          <a:effectLst/>
                          <a:hlinkClick r:id="rId6"/>
                        </a:rPr>
                        <a:t>/</a:t>
                      </a:r>
                      <a:r>
                        <a:rPr lang="en-US" sz="1100" u="sng" dirty="0">
                          <a:effectLst/>
                          <a:hlinkClick r:id="rId6"/>
                        </a:rPr>
                        <a:t>e</a:t>
                      </a:r>
                      <a:r>
                        <a:rPr lang="ru-RU" sz="1100" u="sng" dirty="0">
                          <a:effectLst/>
                          <a:hlinkClick r:id="rId6"/>
                        </a:rPr>
                        <a:t>-</a:t>
                      </a:r>
                      <a:r>
                        <a:rPr lang="en-US" sz="1100" u="sng" dirty="0">
                          <a:effectLst/>
                          <a:hlinkClick r:id="rId6"/>
                        </a:rPr>
                        <a:t>registry</a:t>
                      </a:r>
                      <a:r>
                        <a:rPr lang="ru-RU" sz="1100" u="sng" dirty="0">
                          <a:effectLst/>
                          <a:hlinkClick r:id="rId6"/>
                        </a:rPr>
                        <a:t>/7980/</a:t>
                      </a:r>
                      <a:r>
                        <a:rPr lang="en-US" sz="1100" u="sng" dirty="0">
                          <a:effectLst/>
                          <a:hlinkClick r:id="rId6"/>
                        </a:rPr>
                        <a:t>profile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16991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Григорьев Руслан Аркадьевич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https://experts.nti.work/ e-registry/3419/profile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0155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Гришин Алексей Владимирович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https://experts.nti.work/e-registry/6552/profile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0909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Яминов Руслан Ильясович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https://experts.nti.work/e-registry/6579/profile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32946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Сухарь Роман Васильевич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https://experts.nti.work/e-registry/6545/profile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26330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Ханбиков Альберт Вадимович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https://experts.nti.work/ e-registry/3883/profile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9010459"/>
                  </a:ext>
                </a:extLst>
              </a:tr>
            </a:tbl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6148285-055D-E889-6BFA-6E78793D43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52870" y="1921490"/>
            <a:ext cx="4648200" cy="602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341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465848" y="-4043030"/>
            <a:ext cx="8086060" cy="8086060"/>
          </a:xfrm>
          <a:custGeom>
            <a:avLst/>
            <a:gdLst/>
            <a:ahLst/>
            <a:cxnLst/>
            <a:rect l="l" t="t" r="r" b="b"/>
            <a:pathLst>
              <a:path w="8086060" h="8086060">
                <a:moveTo>
                  <a:pt x="0" y="0"/>
                </a:moveTo>
                <a:lnTo>
                  <a:pt x="8086061" y="0"/>
                </a:lnTo>
                <a:lnTo>
                  <a:pt x="8086061" y="8086060"/>
                </a:lnTo>
                <a:lnTo>
                  <a:pt x="0" y="80860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3" name="Freeform 3"/>
          <p:cNvSpPr/>
          <p:nvPr/>
        </p:nvSpPr>
        <p:spPr>
          <a:xfrm rot="5400000">
            <a:off x="11928816" y="449266"/>
            <a:ext cx="12718369" cy="9388469"/>
          </a:xfrm>
          <a:custGeom>
            <a:avLst/>
            <a:gdLst/>
            <a:ahLst/>
            <a:cxnLst/>
            <a:rect l="l" t="t" r="r" b="b"/>
            <a:pathLst>
              <a:path w="12718369" h="9388469">
                <a:moveTo>
                  <a:pt x="0" y="0"/>
                </a:moveTo>
                <a:lnTo>
                  <a:pt x="12718368" y="0"/>
                </a:lnTo>
                <a:lnTo>
                  <a:pt x="12718368" y="9388468"/>
                </a:lnTo>
                <a:lnTo>
                  <a:pt x="0" y="93884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4" name="Freeform 4"/>
          <p:cNvSpPr/>
          <p:nvPr/>
        </p:nvSpPr>
        <p:spPr>
          <a:xfrm>
            <a:off x="-1654364" y="-2508665"/>
            <a:ext cx="5366128" cy="5017329"/>
          </a:xfrm>
          <a:custGeom>
            <a:avLst/>
            <a:gdLst/>
            <a:ahLst/>
            <a:cxnLst/>
            <a:rect l="l" t="t" r="r" b="b"/>
            <a:pathLst>
              <a:path w="5366128" h="5017329">
                <a:moveTo>
                  <a:pt x="0" y="0"/>
                </a:moveTo>
                <a:lnTo>
                  <a:pt x="5366128" y="0"/>
                </a:lnTo>
                <a:lnTo>
                  <a:pt x="5366128" y="5017330"/>
                </a:lnTo>
                <a:lnTo>
                  <a:pt x="0" y="50173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5" name="Freeform 5"/>
          <p:cNvSpPr/>
          <p:nvPr/>
        </p:nvSpPr>
        <p:spPr>
          <a:xfrm>
            <a:off x="12344400" y="5143500"/>
            <a:ext cx="4419600" cy="4724400"/>
          </a:xfrm>
          <a:custGeom>
            <a:avLst/>
            <a:gdLst/>
            <a:ahLst/>
            <a:cxnLst/>
            <a:rect l="l" t="t" r="r" b="b"/>
            <a:pathLst>
              <a:path w="5193975" h="6192880">
                <a:moveTo>
                  <a:pt x="0" y="0"/>
                </a:moveTo>
                <a:lnTo>
                  <a:pt x="5193975" y="0"/>
                </a:lnTo>
                <a:lnTo>
                  <a:pt x="5193975" y="6192880"/>
                </a:lnTo>
                <a:lnTo>
                  <a:pt x="0" y="619288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6867" t="-31069" r="-27274" b="-6828"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6" name="TextBox 6"/>
          <p:cNvSpPr txBox="1"/>
          <p:nvPr/>
        </p:nvSpPr>
        <p:spPr>
          <a:xfrm>
            <a:off x="3253080" y="1716542"/>
            <a:ext cx="7200064" cy="26740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665"/>
              </a:lnSpc>
            </a:pPr>
            <a:r>
              <a:rPr lang="en-US" sz="7618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Спасибо за внимание!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023738" y="5622705"/>
            <a:ext cx="7200064" cy="3046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Идиева Хамида Саидвалиевна</a:t>
            </a:r>
          </a:p>
          <a:p>
            <a:pPr algn="l">
              <a:lnSpc>
                <a:spcPts val="3438"/>
              </a:lnSpc>
            </a:pPr>
            <a:endParaRPr lang="en-US" sz="40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algn="l">
              <a:lnSpc>
                <a:spcPts val="3438"/>
              </a:lnSpc>
            </a:pPr>
            <a:r>
              <a:rPr lang="en-US" sz="4000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+7 (995) 332-86-36</a:t>
            </a:r>
            <a:endParaRPr lang="ru-RU" sz="40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 algn="l">
              <a:lnSpc>
                <a:spcPts val="3438"/>
              </a:lnSpc>
            </a:pPr>
            <a:endParaRPr lang="en-US" sz="4000" dirty="0">
              <a:solidFill>
                <a:srgbClr val="FFFFFF"/>
              </a:solidFill>
              <a:latin typeface="Neue Machina"/>
              <a:ea typeface="Neue Machina"/>
              <a:cs typeface="Neue Machina"/>
              <a:sym typeface="Neue Machina"/>
            </a:endParaRPr>
          </a:p>
          <a:p>
            <a:pPr>
              <a:lnSpc>
                <a:spcPts val="3438"/>
              </a:lnSpc>
            </a:pPr>
            <a:r>
              <a:rPr lang="en-US" sz="5400" dirty="0">
                <a:solidFill>
                  <a:schemeClr val="bg1"/>
                </a:solidFill>
              </a:rPr>
              <a:t>UniDrive.25@yandex.ru</a:t>
            </a:r>
            <a:endParaRPr lang="en-US" sz="5400" dirty="0">
              <a:solidFill>
                <a:schemeClr val="bg1"/>
              </a:solidFill>
              <a:latin typeface="Neue Machina"/>
              <a:ea typeface="Neue Machina"/>
              <a:cs typeface="Neue Machina"/>
              <a:sym typeface="Neue Machina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12F0A5F-50F8-9A16-D271-4BD06ECFDB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29160" y="454010"/>
            <a:ext cx="4419600" cy="441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6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6C07282-104D-4758-2A73-26563C9362EF}"/>
              </a:ext>
            </a:extLst>
          </p:cNvPr>
          <p:cNvSpPr txBox="1"/>
          <p:nvPr/>
        </p:nvSpPr>
        <p:spPr>
          <a:xfrm>
            <a:off x="560440" y="1837904"/>
            <a:ext cx="9265676" cy="2663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tabLst>
                <a:tab pos="2208848" algn="l"/>
              </a:tabLst>
            </a:pPr>
            <a:r>
              <a:rPr lang="ru-RU" sz="3600" b="1" dirty="0">
                <a:solidFill>
                  <a:schemeClr val="bg2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ТАМ:</a:t>
            </a:r>
            <a:endParaRPr lang="ru-RU" sz="3600" dirty="0">
              <a:solidFill>
                <a:schemeClr val="bg2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1200"/>
              </a:spcAft>
              <a:tabLst>
                <a:tab pos="2208848" algn="l"/>
              </a:tabLst>
            </a:pPr>
            <a:r>
              <a:rPr lang="ru-RU" sz="3600" dirty="0">
                <a:solidFill>
                  <a:schemeClr val="bg2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28 000 * 150 000 = </a:t>
            </a:r>
            <a:r>
              <a:rPr lang="ru-RU" sz="3600" dirty="0">
                <a:solidFill>
                  <a:schemeClr val="bg1"/>
                </a:solidFill>
              </a:rPr>
              <a:t>4 200 000 000 </a:t>
            </a:r>
            <a:r>
              <a:rPr lang="ru-RU" sz="3600" dirty="0">
                <a:solidFill>
                  <a:schemeClr val="bg2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  <a:endParaRPr lang="ru-RU" sz="3600" dirty="0">
              <a:solidFill>
                <a:schemeClr val="bg2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1200"/>
              </a:spcAft>
              <a:tabLst>
                <a:tab pos="2208848" algn="l"/>
              </a:tabLst>
            </a:pPr>
            <a:endParaRPr lang="ru-RU" sz="27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Arial Unicode MS"/>
            </a:endParaRPr>
          </a:p>
          <a:p>
            <a:pPr>
              <a:lnSpc>
                <a:spcPct val="110000"/>
              </a:lnSpc>
              <a:spcAft>
                <a:spcPts val="1200"/>
              </a:spcAft>
              <a:tabLst>
                <a:tab pos="2208848" algn="l"/>
              </a:tabLst>
            </a:pPr>
            <a:endParaRPr lang="ru-RU" sz="27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Arial Unicode M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B58562-FAEF-E218-F6FE-FA563F39D8D4}"/>
              </a:ext>
            </a:extLst>
          </p:cNvPr>
          <p:cNvSpPr txBox="1"/>
          <p:nvPr/>
        </p:nvSpPr>
        <p:spPr>
          <a:xfrm>
            <a:off x="7374194" y="118875"/>
            <a:ext cx="10771313" cy="1962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2100"/>
              </a:spcAft>
            </a:pPr>
            <a:r>
              <a:rPr lang="ru-RU" sz="2800" dirty="0">
                <a:solidFill>
                  <a:schemeClr val="bg1"/>
                </a:solidFill>
              </a:rPr>
              <a:t>По данным реестра строительных СРО и ЕГРЮЛ, в России зарегистрировано около 47 000 строительных и отделочных компаний, из которых штукатурными работами занимаются порядка 28 000 организаций </a:t>
            </a:r>
            <a:r>
              <a:rPr lang="ru-RU" sz="2800"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Arial Unicode MS"/>
              </a:rPr>
              <a:t>.</a:t>
            </a:r>
            <a:endParaRPr lang="ru-RU" sz="2800" dirty="0">
              <a:solidFill>
                <a:schemeClr val="bg1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Arial Unicode M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13AB14-05FA-8EF1-E110-5BBD691B1CF3}"/>
              </a:ext>
            </a:extLst>
          </p:cNvPr>
          <p:cNvSpPr txBox="1"/>
          <p:nvPr/>
        </p:nvSpPr>
        <p:spPr>
          <a:xfrm>
            <a:off x="142496" y="-38841"/>
            <a:ext cx="54448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</a:t>
            </a:r>
            <a:r>
              <a:rPr lang="ru-RU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SAM</a:t>
            </a:r>
            <a:r>
              <a:rPr lang="ru-RU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SOM</a:t>
            </a:r>
            <a:endParaRPr lang="ru-RU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5C1F3DF-2C98-B40A-1B0F-5C6CD0D9BC8A}"/>
              </a:ext>
            </a:extLst>
          </p:cNvPr>
          <p:cNvCxnSpPr>
            <a:cxnSpLocks/>
          </p:cNvCxnSpPr>
          <p:nvPr/>
        </p:nvCxnSpPr>
        <p:spPr>
          <a:xfrm>
            <a:off x="142496" y="1022988"/>
            <a:ext cx="6140318" cy="0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84AD155A-B679-8707-15F6-A447E6BE8346}"/>
              </a:ext>
            </a:extLst>
          </p:cNvPr>
          <p:cNvSpPr/>
          <p:nvPr/>
        </p:nvSpPr>
        <p:spPr>
          <a:xfrm>
            <a:off x="11309264" y="1837904"/>
            <a:ext cx="6422307" cy="2759025"/>
          </a:xfrm>
          <a:prstGeom prst="roundRect">
            <a:avLst/>
          </a:prstGeom>
          <a:ln>
            <a:solidFill>
              <a:srgbClr val="D600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0000"/>
              </a:lnSpc>
              <a:spcBef>
                <a:spcPts val="2100"/>
              </a:spcBef>
              <a:spcAft>
                <a:spcPts val="2100"/>
              </a:spcAft>
            </a:pPr>
            <a:r>
              <a:rPr lang="ru-RU" sz="3200" dirty="0"/>
              <a:t>Цена комплекта </a:t>
            </a:r>
            <a:r>
              <a:rPr lang="en-US" sz="3200" dirty="0"/>
              <a:t>NeuroUniDrive</a:t>
            </a:r>
            <a:r>
              <a:rPr lang="ru-RU" sz="3200" dirty="0"/>
              <a:t> - </a:t>
            </a:r>
            <a:r>
              <a:rPr lang="en-US" sz="3200" dirty="0"/>
              <a:t>PLASTER PRO</a:t>
            </a:r>
            <a:r>
              <a:rPr lang="ru-RU" sz="3200" dirty="0"/>
              <a:t>: </a:t>
            </a:r>
            <a:r>
              <a:rPr lang="ru-RU" sz="3200" b="1" dirty="0"/>
              <a:t>150 000 руб.</a:t>
            </a:r>
            <a:r>
              <a:rPr lang="ru-RU" sz="3200" dirty="0"/>
              <a:t> Себестоимость: </a:t>
            </a:r>
            <a:r>
              <a:rPr lang="ru-RU" sz="3200" b="1" dirty="0"/>
              <a:t>50 000 руб</a:t>
            </a:r>
            <a:r>
              <a:rPr lang="ru-RU" sz="3200" dirty="0"/>
              <a:t>. Маржа на единицу: </a:t>
            </a:r>
            <a:r>
              <a:rPr lang="ru-RU" sz="3200" b="1" dirty="0"/>
              <a:t>100 000 руб</a:t>
            </a:r>
            <a:r>
              <a:rPr lang="ru-RU" b="1" dirty="0"/>
              <a:t>. </a:t>
            </a:r>
            <a:endParaRPr lang="ru-RU" sz="3600" b="1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Arial Unicode M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D4E618-1C2A-9B1E-E3F3-55B54E565CEF}"/>
              </a:ext>
            </a:extLst>
          </p:cNvPr>
          <p:cNvSpPr txBox="1"/>
          <p:nvPr/>
        </p:nvSpPr>
        <p:spPr>
          <a:xfrm>
            <a:off x="10235485" y="5101263"/>
            <a:ext cx="7635978" cy="2606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tabLst>
                <a:tab pos="2208848" algn="l"/>
              </a:tabLst>
            </a:pPr>
            <a:r>
              <a:rPr lang="ru-RU" sz="3600" b="1" dirty="0">
                <a:solidFill>
                  <a:schemeClr val="bg2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SOM:</a:t>
            </a:r>
            <a:endParaRPr lang="ru-RU" sz="3600" dirty="0">
              <a:solidFill>
                <a:schemeClr val="bg2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1200"/>
              </a:spcAft>
              <a:tabLst>
                <a:tab pos="2208848" algn="l"/>
              </a:tabLst>
            </a:pPr>
            <a:r>
              <a:rPr lang="ru-RU" sz="3600" dirty="0">
                <a:solidFill>
                  <a:schemeClr val="bg2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840 * 150 000 = </a:t>
            </a:r>
            <a:r>
              <a:rPr lang="ru-RU" sz="4000" dirty="0">
                <a:solidFill>
                  <a:schemeClr val="bg1"/>
                </a:solidFill>
              </a:rPr>
              <a:t>126 000 000 </a:t>
            </a:r>
            <a:endParaRPr lang="ru-RU" sz="4000" dirty="0">
              <a:solidFill>
                <a:schemeClr val="bg1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1200"/>
              </a:spcAft>
              <a:tabLst>
                <a:tab pos="2208848" algn="l"/>
              </a:tabLst>
            </a:pPr>
            <a:r>
              <a:rPr lang="ru-RU" sz="2400" dirty="0">
                <a:solidFill>
                  <a:schemeClr val="bg1"/>
                </a:solidFill>
              </a:rPr>
              <a:t>10% от </a:t>
            </a:r>
            <a:r>
              <a:rPr lang="en-US" sz="2400" dirty="0">
                <a:solidFill>
                  <a:schemeClr val="bg1"/>
                </a:solidFill>
              </a:rPr>
              <a:t>SAM </a:t>
            </a:r>
            <a:r>
              <a:rPr lang="ru-RU" sz="24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0000"/>
              </a:lnSpc>
              <a:spcAft>
                <a:spcPts val="1200"/>
              </a:spcAft>
              <a:tabLst>
                <a:tab pos="2208848" algn="l"/>
              </a:tabLst>
            </a:pPr>
            <a:endParaRPr lang="ru-RU" sz="2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6CB353-B00C-91C2-C761-0D52AE25A8EB}"/>
              </a:ext>
            </a:extLst>
          </p:cNvPr>
          <p:cNvSpPr txBox="1"/>
          <p:nvPr/>
        </p:nvSpPr>
        <p:spPr>
          <a:xfrm>
            <a:off x="400495" y="3437802"/>
            <a:ext cx="9239862" cy="606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tabLst>
                <a:tab pos="2208848" algn="l"/>
              </a:tabLst>
            </a:pPr>
            <a:r>
              <a:rPr lang="ru-RU" sz="3200" dirty="0">
                <a:solidFill>
                  <a:schemeClr val="bg1"/>
                </a:solidFill>
              </a:rPr>
              <a:t>компаний </a:t>
            </a:r>
            <a:endParaRPr lang="ru-RU" sz="3200" dirty="0">
              <a:solidFill>
                <a:schemeClr val="bg1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Arial Unicode M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085266-7FC2-DA7A-069F-1BD334D0D798}"/>
              </a:ext>
            </a:extLst>
          </p:cNvPr>
          <p:cNvSpPr txBox="1"/>
          <p:nvPr/>
        </p:nvSpPr>
        <p:spPr>
          <a:xfrm>
            <a:off x="416537" y="4884305"/>
            <a:ext cx="9223820" cy="2184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tabLst>
                <a:tab pos="2208848" algn="l"/>
              </a:tabLst>
            </a:pPr>
            <a:r>
              <a:rPr lang="ru-RU" sz="3600" b="1" dirty="0">
                <a:solidFill>
                  <a:schemeClr val="bg2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SAM:</a:t>
            </a:r>
            <a:endParaRPr lang="ru-RU" sz="3600" dirty="0">
              <a:solidFill>
                <a:schemeClr val="bg2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1200"/>
              </a:spcAft>
              <a:tabLst>
                <a:tab pos="2208848" algn="l"/>
              </a:tabLst>
            </a:pPr>
            <a:r>
              <a:rPr lang="ru-RU" sz="3600" dirty="0">
                <a:solidFill>
                  <a:schemeClr val="bg2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8 400 * 150 000= </a:t>
            </a:r>
            <a:r>
              <a:rPr lang="ru-RU" sz="3600" dirty="0">
                <a:solidFill>
                  <a:schemeClr val="bg1"/>
                </a:solidFill>
              </a:rPr>
              <a:t>1 260 000 000 </a:t>
            </a:r>
            <a:r>
              <a:rPr lang="ru-RU" sz="3600" dirty="0">
                <a:solidFill>
                  <a:schemeClr val="bg2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  <a:endParaRPr lang="ru-RU" sz="3600" dirty="0">
              <a:solidFill>
                <a:schemeClr val="bg2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1200"/>
              </a:spcAft>
              <a:tabLst>
                <a:tab pos="2208848" algn="l"/>
              </a:tabLst>
            </a:pPr>
            <a:r>
              <a:rPr lang="ru-RU" sz="2400" dirty="0">
                <a:solidFill>
                  <a:schemeClr val="bg2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30% от </a:t>
            </a:r>
            <a:r>
              <a:rPr lang="en-US" sz="2400" dirty="0">
                <a:solidFill>
                  <a:schemeClr val="bg1"/>
                </a:solidFill>
              </a:rPr>
              <a:t>TAM</a:t>
            </a:r>
            <a:r>
              <a:rPr lang="ru-RU" sz="2400" dirty="0">
                <a:solidFill>
                  <a:schemeClr val="bg1"/>
                </a:solidFill>
              </a:rPr>
              <a:t>           </a:t>
            </a:r>
            <a:r>
              <a:rPr lang="ru-RU" sz="3600" b="1" dirty="0">
                <a:solidFill>
                  <a:schemeClr val="bg2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bg1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064E94EB-8032-5E66-7FD7-1FED82291124}"/>
              </a:ext>
            </a:extLst>
          </p:cNvPr>
          <p:cNvCxnSpPr/>
          <p:nvPr/>
        </p:nvCxnSpPr>
        <p:spPr>
          <a:xfrm>
            <a:off x="1295400" y="3169903"/>
            <a:ext cx="0" cy="37339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0189C4DA-D981-6F78-24FB-02965061C0DC}"/>
              </a:ext>
            </a:extLst>
          </p:cNvPr>
          <p:cNvCxnSpPr/>
          <p:nvPr/>
        </p:nvCxnSpPr>
        <p:spPr>
          <a:xfrm>
            <a:off x="1143000" y="6217903"/>
            <a:ext cx="0" cy="37339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62B4B37B-C200-4291-19EB-24CD34E2D18D}"/>
              </a:ext>
            </a:extLst>
          </p:cNvPr>
          <p:cNvCxnSpPr/>
          <p:nvPr/>
        </p:nvCxnSpPr>
        <p:spPr>
          <a:xfrm>
            <a:off x="10744200" y="6404601"/>
            <a:ext cx="0" cy="37339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37BDDD9-7B15-5E60-F601-5EEFE235FBDE}"/>
              </a:ext>
            </a:extLst>
          </p:cNvPr>
          <p:cNvSpPr txBox="1"/>
          <p:nvPr/>
        </p:nvSpPr>
        <p:spPr>
          <a:xfrm>
            <a:off x="990600" y="7707939"/>
            <a:ext cx="1592440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Рентабельность инвестиций (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ROI</a:t>
            </a:r>
            <a:r>
              <a:rPr lang="ru-RU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) Планируемые продажи: От 840 потенциальных клиентов в 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SOM</a:t>
            </a:r>
            <a:r>
              <a:rPr lang="ru-RU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возьмём 5% — реалистичный темп выхода на рынок в первый год: </a:t>
            </a:r>
          </a:p>
          <a:p>
            <a:r>
              <a:rPr lang="ru-RU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840 × 5% = 42 </a:t>
            </a:r>
            <a:r>
              <a:rPr lang="ru-RU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клиента в год Или примерно ~</a:t>
            </a:r>
            <a:r>
              <a:rPr lang="ru-RU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3–4 </a:t>
            </a:r>
            <a:r>
              <a:rPr lang="ru-RU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комплекта в месяц Прибыль с единицы: </a:t>
            </a:r>
            <a:r>
              <a:rPr lang="ru-RU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150 000 − 50 000 = 100 000 руб</a:t>
            </a:r>
            <a:r>
              <a:rPr lang="ru-RU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. Прибыль за первый год: </a:t>
            </a:r>
            <a:r>
              <a:rPr lang="ru-RU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42 × 100 000 = 4 200 000 руб</a:t>
            </a:r>
            <a:r>
              <a:rPr lang="ru-RU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. 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770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983416" y="-4637851"/>
            <a:ext cx="7966832" cy="7966832"/>
          </a:xfrm>
          <a:custGeom>
            <a:avLst/>
            <a:gdLst/>
            <a:ahLst/>
            <a:cxnLst/>
            <a:rect l="l" t="t" r="r" b="b"/>
            <a:pathLst>
              <a:path w="7966832" h="7966832">
                <a:moveTo>
                  <a:pt x="0" y="0"/>
                </a:moveTo>
                <a:lnTo>
                  <a:pt x="7966832" y="0"/>
                </a:lnTo>
                <a:lnTo>
                  <a:pt x="7966832" y="7966833"/>
                </a:lnTo>
                <a:lnTo>
                  <a:pt x="0" y="79668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3" name="Freeform 3"/>
          <p:cNvSpPr/>
          <p:nvPr/>
        </p:nvSpPr>
        <p:spPr>
          <a:xfrm>
            <a:off x="14413706" y="-5318659"/>
            <a:ext cx="7517602" cy="10637319"/>
          </a:xfrm>
          <a:custGeom>
            <a:avLst/>
            <a:gdLst/>
            <a:ahLst/>
            <a:cxnLst/>
            <a:rect l="l" t="t" r="r" b="b"/>
            <a:pathLst>
              <a:path w="7517602" h="10637319">
                <a:moveTo>
                  <a:pt x="0" y="0"/>
                </a:moveTo>
                <a:lnTo>
                  <a:pt x="7517602" y="0"/>
                </a:lnTo>
                <a:lnTo>
                  <a:pt x="7517602" y="10637318"/>
                </a:lnTo>
                <a:lnTo>
                  <a:pt x="0" y="106373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4573" r="-62119"/>
            </a:stretch>
          </a:blipFill>
        </p:spPr>
        <p:txBody>
          <a:bodyPr/>
          <a:lstStyle/>
          <a:p>
            <a:endParaRPr lang="ru-TJ"/>
          </a:p>
        </p:txBody>
      </p:sp>
      <p:grpSp>
        <p:nvGrpSpPr>
          <p:cNvPr id="4" name="Group 4"/>
          <p:cNvGrpSpPr/>
          <p:nvPr/>
        </p:nvGrpSpPr>
        <p:grpSpPr>
          <a:xfrm>
            <a:off x="1028700" y="2341832"/>
            <a:ext cx="7585313" cy="9226255"/>
            <a:chOff x="0" y="0"/>
            <a:chExt cx="2853139" cy="347036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53139" cy="3470363"/>
            </a:xfrm>
            <a:custGeom>
              <a:avLst/>
              <a:gdLst/>
              <a:ahLst/>
              <a:cxnLst/>
              <a:rect l="l" t="t" r="r" b="b"/>
              <a:pathLst>
                <a:path w="2853139" h="3470363">
                  <a:moveTo>
                    <a:pt x="52053" y="0"/>
                  </a:moveTo>
                  <a:lnTo>
                    <a:pt x="2801086" y="0"/>
                  </a:lnTo>
                  <a:cubicBezTo>
                    <a:pt x="2829834" y="0"/>
                    <a:pt x="2853139" y="23305"/>
                    <a:pt x="2853139" y="52053"/>
                  </a:cubicBezTo>
                  <a:lnTo>
                    <a:pt x="2853139" y="3418310"/>
                  </a:lnTo>
                  <a:cubicBezTo>
                    <a:pt x="2853139" y="3447058"/>
                    <a:pt x="2829834" y="3470363"/>
                    <a:pt x="2801086" y="3470363"/>
                  </a:cubicBezTo>
                  <a:lnTo>
                    <a:pt x="52053" y="3470363"/>
                  </a:lnTo>
                  <a:cubicBezTo>
                    <a:pt x="38248" y="3470363"/>
                    <a:pt x="25008" y="3464878"/>
                    <a:pt x="15246" y="3455117"/>
                  </a:cubicBezTo>
                  <a:cubicBezTo>
                    <a:pt x="5484" y="3445355"/>
                    <a:pt x="0" y="3432115"/>
                    <a:pt x="0" y="3418310"/>
                  </a:cubicBezTo>
                  <a:lnTo>
                    <a:pt x="0" y="52053"/>
                  </a:lnTo>
                  <a:cubicBezTo>
                    <a:pt x="0" y="23305"/>
                    <a:pt x="23305" y="0"/>
                    <a:pt x="5205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500"/>
                  </a:srgbClr>
                </a:gs>
                <a:gs pos="25000">
                  <a:srgbClr val="FFFFFF">
                    <a:alpha val="15000"/>
                  </a:srgbClr>
                </a:gs>
                <a:gs pos="50000">
                  <a:srgbClr val="FFFFFF">
                    <a:alpha val="10000"/>
                  </a:srgbClr>
                </a:gs>
                <a:gs pos="75000">
                  <a:srgbClr val="FFFFFF">
                    <a:alpha val="15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2700000"/>
            </a:gradFill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ru-TJ" dirty="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85725"/>
              <a:ext cx="2853139" cy="33846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just">
                <a:lnSpc>
                  <a:spcPts val="2218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554379" y="2887630"/>
            <a:ext cx="6533955" cy="606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3"/>
              </a:lnSpc>
            </a:pPr>
            <a:r>
              <a:rPr lang="en-US" sz="3502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NeuroUniDrive Plaster Pro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92409" y="3727471"/>
            <a:ext cx="6495925" cy="2037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70"/>
              </a:lnSpc>
            </a:pPr>
            <a:r>
              <a:rPr lang="en-US" sz="2336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Система устанавливается на существующую штукатурную станцию и превращает её в автоматизированную систему нанесения раствора с элементами искусственного интеллекта.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554379" y="6903902"/>
            <a:ext cx="7206350" cy="2753890"/>
            <a:chOff x="0" y="0"/>
            <a:chExt cx="9608467" cy="3671853"/>
          </a:xfrm>
        </p:grpSpPr>
        <p:sp>
          <p:nvSpPr>
            <p:cNvPr id="10" name="TextBox 10"/>
            <p:cNvSpPr txBox="1"/>
            <p:nvPr/>
          </p:nvSpPr>
          <p:spPr>
            <a:xfrm>
              <a:off x="0" y="0"/>
              <a:ext cx="9608467" cy="355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88890" lvl="1" indent="-194445" algn="just">
                <a:lnSpc>
                  <a:spcPts val="2161"/>
                </a:lnSpc>
                <a:buFont typeface="Arial"/>
                <a:buChar char="•"/>
              </a:pPr>
              <a:r>
                <a:rPr lang="en-US" sz="1801" dirty="0" err="1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Универсальный</a:t>
              </a:r>
              <a:r>
                <a:rPr lang="en-US" sz="1801" dirty="0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 </a:t>
              </a:r>
              <a:r>
                <a:rPr lang="en-US" sz="1801" dirty="0" err="1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блок</a:t>
              </a:r>
              <a:r>
                <a:rPr lang="en-US" sz="1801" dirty="0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 </a:t>
              </a:r>
              <a:r>
                <a:rPr lang="en-US" sz="1801" dirty="0" err="1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управления</a:t>
              </a:r>
              <a:r>
                <a:rPr lang="en-US" sz="1801" dirty="0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 UniDrive 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610026"/>
              <a:ext cx="6282864" cy="355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88890" lvl="1" indent="-194445" algn="just">
                <a:lnSpc>
                  <a:spcPts val="2161"/>
                </a:lnSpc>
                <a:buFont typeface="Arial"/>
                <a:buChar char="•"/>
              </a:pPr>
              <a:r>
                <a:rPr lang="en-US" sz="1801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Шаговые двигатели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220052"/>
              <a:ext cx="9431805" cy="355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88890" lvl="1" indent="-194445" algn="just">
                <a:lnSpc>
                  <a:spcPts val="2161"/>
                </a:lnSpc>
                <a:buFont typeface="Arial"/>
                <a:buChar char="•"/>
              </a:pPr>
              <a:r>
                <a:rPr lang="en-US" sz="1801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Алюминиевые стойки с Ремневой передачей</a:t>
              </a:r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0" y="1830078"/>
              <a:ext cx="3010658" cy="474498"/>
              <a:chOff x="0" y="0"/>
              <a:chExt cx="3008557" cy="474167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008557" cy="474167"/>
              </a:xfrm>
              <a:custGeom>
                <a:avLst/>
                <a:gdLst/>
                <a:ahLst/>
                <a:cxnLst/>
                <a:rect l="l" t="t" r="r" b="b"/>
                <a:pathLst>
                  <a:path w="3008557" h="474167">
                    <a:moveTo>
                      <a:pt x="0" y="0"/>
                    </a:moveTo>
                    <a:lnTo>
                      <a:pt x="3008557" y="0"/>
                    </a:lnTo>
                    <a:lnTo>
                      <a:pt x="3008557" y="474167"/>
                    </a:lnTo>
                    <a:lnTo>
                      <a:pt x="0" y="474167"/>
                    </a:lnTo>
                    <a:close/>
                  </a:path>
                </a:pathLst>
              </a:custGeom>
              <a:blipFill>
                <a:blip r:embed="rId6">
                  <a:alphaModFix amt="0"/>
                </a:blip>
                <a:stretch>
                  <a:fillRect t="-88207" r="-3843" b="-68559"/>
                </a:stretch>
              </a:blipFill>
            </p:spPr>
            <p:txBody>
              <a:bodyPr/>
              <a:lstStyle/>
              <a:p>
                <a:endParaRPr lang="ru-TJ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3008557" cy="512267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388618" lvl="1" indent="-194309" algn="just">
                  <a:lnSpc>
                    <a:spcPts val="2591"/>
                  </a:lnSpc>
                  <a:buFont typeface="Arial"/>
                  <a:buChar char="•"/>
                </a:pPr>
                <a:r>
                  <a:rPr lang="en-US" sz="1799" dirty="0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ПО с G-</a:t>
                </a:r>
                <a:r>
                  <a:rPr lang="en-US" sz="1799" dirty="0" err="1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кодом</a:t>
                </a:r>
                <a:endParaRPr lang="en-US" sz="1799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0" y="2495209"/>
              <a:ext cx="4426699" cy="511513"/>
              <a:chOff x="0" y="0"/>
              <a:chExt cx="4423609" cy="511156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4423609" cy="511150"/>
              </a:xfrm>
              <a:custGeom>
                <a:avLst/>
                <a:gdLst/>
                <a:ahLst/>
                <a:cxnLst/>
                <a:rect l="l" t="t" r="r" b="b"/>
                <a:pathLst>
                  <a:path w="4423609" h="511150">
                    <a:moveTo>
                      <a:pt x="0" y="0"/>
                    </a:moveTo>
                    <a:lnTo>
                      <a:pt x="4423609" y="0"/>
                    </a:lnTo>
                    <a:lnTo>
                      <a:pt x="4423609" y="511150"/>
                    </a:lnTo>
                    <a:lnTo>
                      <a:pt x="0" y="511150"/>
                    </a:lnTo>
                    <a:close/>
                  </a:path>
                </a:pathLst>
              </a:custGeom>
              <a:blipFill>
                <a:blip r:embed="rId6">
                  <a:alphaModFix amt="0"/>
                </a:blip>
                <a:stretch>
                  <a:fillRect t="-183830" r="-38667" b="-183833"/>
                </a:stretch>
              </a:blipFill>
            </p:spPr>
            <p:txBody>
              <a:bodyPr/>
              <a:lstStyle/>
              <a:p>
                <a:endParaRPr lang="ru-TJ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38100"/>
                <a:ext cx="4423609" cy="549256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388618" lvl="1" indent="-194309" algn="just">
                  <a:lnSpc>
                    <a:spcPts val="2591"/>
                  </a:lnSpc>
                  <a:buFont typeface="Arial"/>
                  <a:buChar char="•"/>
                </a:pPr>
                <a:r>
                  <a:rPr lang="en-US" sz="1799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Компьютерное зрение</a:t>
                </a:r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0" y="3197355"/>
              <a:ext cx="5283363" cy="474498"/>
              <a:chOff x="0" y="0"/>
              <a:chExt cx="5279674" cy="474167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5279669" cy="474169"/>
              </a:xfrm>
              <a:custGeom>
                <a:avLst/>
                <a:gdLst/>
                <a:ahLst/>
                <a:cxnLst/>
                <a:rect l="l" t="t" r="r" b="b"/>
                <a:pathLst>
                  <a:path w="5279669" h="474169">
                    <a:moveTo>
                      <a:pt x="0" y="0"/>
                    </a:moveTo>
                    <a:lnTo>
                      <a:pt x="5279669" y="0"/>
                    </a:lnTo>
                    <a:lnTo>
                      <a:pt x="5279669" y="474169"/>
                    </a:lnTo>
                    <a:lnTo>
                      <a:pt x="0" y="474169"/>
                    </a:lnTo>
                    <a:close/>
                  </a:path>
                </a:pathLst>
              </a:custGeom>
              <a:blipFill>
                <a:blip r:embed="rId6">
                  <a:alphaModFix amt="0"/>
                </a:blip>
                <a:stretch>
                  <a:fillRect t="-182247" r="-3843" b="-168346"/>
                </a:stretch>
              </a:blipFill>
            </p:spPr>
            <p:txBody>
              <a:bodyPr/>
              <a:lstStyle/>
              <a:p>
                <a:endParaRPr lang="ru-TJ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38100"/>
                <a:ext cx="5279674" cy="512267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388618" lvl="1" indent="-194309" algn="just">
                  <a:lnSpc>
                    <a:spcPts val="2591"/>
                  </a:lnSpc>
                  <a:buFont typeface="Arial"/>
                  <a:buChar char="•"/>
                </a:pPr>
                <a:r>
                  <a:rPr lang="en-US" sz="1799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ИИ-модуль и Датчики</a:t>
                </a:r>
              </a:p>
            </p:txBody>
          </p:sp>
        </p:grpSp>
      </p:grpSp>
      <p:sp>
        <p:nvSpPr>
          <p:cNvPr id="22" name="TextBox 22"/>
          <p:cNvSpPr txBox="1"/>
          <p:nvPr/>
        </p:nvSpPr>
        <p:spPr>
          <a:xfrm>
            <a:off x="1592409" y="6176566"/>
            <a:ext cx="6533955" cy="441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2"/>
              </a:lnSpc>
            </a:pPr>
            <a:r>
              <a:rPr lang="en-US" sz="2501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Что входит в комплект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017979" y="590550"/>
            <a:ext cx="4252041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Решение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6712367" y="3262240"/>
            <a:ext cx="11575633" cy="7024760"/>
            <a:chOff x="0" y="0"/>
            <a:chExt cx="19222479" cy="11665306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9222465" cy="11665331"/>
            </a:xfrm>
            <a:custGeom>
              <a:avLst/>
              <a:gdLst/>
              <a:ahLst/>
              <a:cxnLst/>
              <a:rect l="l" t="t" r="r" b="b"/>
              <a:pathLst>
                <a:path w="19222465" h="11665331">
                  <a:moveTo>
                    <a:pt x="0" y="0"/>
                  </a:moveTo>
                  <a:lnTo>
                    <a:pt x="19222465" y="0"/>
                  </a:lnTo>
                  <a:lnTo>
                    <a:pt x="19222465" y="11665331"/>
                  </a:lnTo>
                  <a:lnTo>
                    <a:pt x="0" y="116653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ru-TJ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56105" y="-1626017"/>
            <a:ext cx="8996085" cy="8996085"/>
          </a:xfrm>
          <a:custGeom>
            <a:avLst/>
            <a:gdLst/>
            <a:ahLst/>
            <a:cxnLst/>
            <a:rect l="l" t="t" r="r" b="b"/>
            <a:pathLst>
              <a:path w="8996085" h="8996085">
                <a:moveTo>
                  <a:pt x="0" y="0"/>
                </a:moveTo>
                <a:lnTo>
                  <a:pt x="8996085" y="0"/>
                </a:lnTo>
                <a:lnTo>
                  <a:pt x="8996085" y="8996085"/>
                </a:lnTo>
                <a:lnTo>
                  <a:pt x="0" y="89960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3" name="Freeform 3"/>
          <p:cNvSpPr/>
          <p:nvPr/>
        </p:nvSpPr>
        <p:spPr>
          <a:xfrm>
            <a:off x="-3189297" y="-2172296"/>
            <a:ext cx="7242652" cy="7242652"/>
          </a:xfrm>
          <a:custGeom>
            <a:avLst/>
            <a:gdLst/>
            <a:ahLst/>
            <a:cxnLst/>
            <a:rect l="l" t="t" r="r" b="b"/>
            <a:pathLst>
              <a:path w="7242652" h="7242652">
                <a:moveTo>
                  <a:pt x="0" y="0"/>
                </a:moveTo>
                <a:lnTo>
                  <a:pt x="7242652" y="0"/>
                </a:lnTo>
                <a:lnTo>
                  <a:pt x="7242652" y="7242652"/>
                </a:lnTo>
                <a:lnTo>
                  <a:pt x="0" y="72426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4" name="Freeform 4"/>
          <p:cNvSpPr/>
          <p:nvPr/>
        </p:nvSpPr>
        <p:spPr>
          <a:xfrm rot="-10618190">
            <a:off x="-1155558" y="6321451"/>
            <a:ext cx="2485169" cy="4498043"/>
          </a:xfrm>
          <a:custGeom>
            <a:avLst/>
            <a:gdLst/>
            <a:ahLst/>
            <a:cxnLst/>
            <a:rect l="l" t="t" r="r" b="b"/>
            <a:pathLst>
              <a:path w="2485169" h="4498043">
                <a:moveTo>
                  <a:pt x="0" y="0"/>
                </a:moveTo>
                <a:lnTo>
                  <a:pt x="2485168" y="0"/>
                </a:lnTo>
                <a:lnTo>
                  <a:pt x="2485168" y="4498042"/>
                </a:lnTo>
                <a:lnTo>
                  <a:pt x="0" y="44980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grpSp>
        <p:nvGrpSpPr>
          <p:cNvPr id="5" name="Group 5"/>
          <p:cNvGrpSpPr/>
          <p:nvPr/>
        </p:nvGrpSpPr>
        <p:grpSpPr>
          <a:xfrm>
            <a:off x="1028700" y="6909489"/>
            <a:ext cx="9721739" cy="2927678"/>
            <a:chOff x="0" y="0"/>
            <a:chExt cx="12962319" cy="3903571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6182264" cy="3903571"/>
              <a:chOff x="0" y="0"/>
              <a:chExt cx="2296543" cy="145007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296543" cy="1450070"/>
              </a:xfrm>
              <a:custGeom>
                <a:avLst/>
                <a:gdLst/>
                <a:ahLst/>
                <a:cxnLst/>
                <a:rect l="l" t="t" r="r" b="b"/>
                <a:pathLst>
                  <a:path w="2296543" h="1450070">
                    <a:moveTo>
                      <a:pt x="38067" y="0"/>
                    </a:moveTo>
                    <a:lnTo>
                      <a:pt x="2258476" y="0"/>
                    </a:lnTo>
                    <a:cubicBezTo>
                      <a:pt x="2268572" y="0"/>
                      <a:pt x="2278255" y="4011"/>
                      <a:pt x="2285393" y="11150"/>
                    </a:cubicBezTo>
                    <a:cubicBezTo>
                      <a:pt x="2292532" y="18288"/>
                      <a:pt x="2296543" y="27971"/>
                      <a:pt x="2296543" y="38067"/>
                    </a:cubicBezTo>
                    <a:lnTo>
                      <a:pt x="2296543" y="1412003"/>
                    </a:lnTo>
                    <a:cubicBezTo>
                      <a:pt x="2296543" y="1433027"/>
                      <a:pt x="2279500" y="1450070"/>
                      <a:pt x="2258476" y="1450070"/>
                    </a:cubicBezTo>
                    <a:lnTo>
                      <a:pt x="38067" y="1450070"/>
                    </a:lnTo>
                    <a:cubicBezTo>
                      <a:pt x="27971" y="1450070"/>
                      <a:pt x="18288" y="1446060"/>
                      <a:pt x="11150" y="1438921"/>
                    </a:cubicBezTo>
                    <a:cubicBezTo>
                      <a:pt x="4011" y="1431782"/>
                      <a:pt x="0" y="1422099"/>
                      <a:pt x="0" y="1412003"/>
                    </a:cubicBezTo>
                    <a:lnTo>
                      <a:pt x="0" y="38067"/>
                    </a:lnTo>
                    <a:cubicBezTo>
                      <a:pt x="0" y="27971"/>
                      <a:pt x="4011" y="18288"/>
                      <a:pt x="11150" y="11150"/>
                    </a:cubicBezTo>
                    <a:cubicBezTo>
                      <a:pt x="18288" y="4011"/>
                      <a:pt x="27971" y="0"/>
                      <a:pt x="38067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10500"/>
                    </a:srgbClr>
                  </a:gs>
                  <a:gs pos="25000">
                    <a:srgbClr val="FFFFFF">
                      <a:alpha val="15000"/>
                    </a:srgbClr>
                  </a:gs>
                  <a:gs pos="50000">
                    <a:srgbClr val="FFFFFF">
                      <a:alpha val="10000"/>
                    </a:srgbClr>
                  </a:gs>
                  <a:gs pos="75000">
                    <a:srgbClr val="FFFFFF">
                      <a:alpha val="15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/>
              </a:gradFill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ru-TJ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85725"/>
                <a:ext cx="2296543" cy="136434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just">
                  <a:lnSpc>
                    <a:spcPts val="2218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567872" y="514881"/>
              <a:ext cx="4990270" cy="6779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55"/>
                </a:lnSpc>
              </a:pPr>
              <a:r>
                <a:rPr lang="en-US" sz="3039" b="1">
                  <a:solidFill>
                    <a:srgbClr val="FFFFFF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ИИ-модуль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63905" y="1503412"/>
              <a:ext cx="5176154" cy="19084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72"/>
                </a:lnSpc>
              </a:pPr>
              <a:r>
                <a:rPr lang="en-US" sz="2051" dirty="0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Машинное обучение для прогнозирования расхода материалов на основе исторических данных</a:t>
              </a:r>
            </a:p>
          </p:txBody>
        </p:sp>
        <p:grpSp>
          <p:nvGrpSpPr>
            <p:cNvPr id="11" name="Group 11"/>
            <p:cNvGrpSpPr/>
            <p:nvPr/>
          </p:nvGrpSpPr>
          <p:grpSpPr>
            <a:xfrm>
              <a:off x="6540784" y="0"/>
              <a:ext cx="6421535" cy="3903571"/>
              <a:chOff x="0" y="0"/>
              <a:chExt cx="2526974" cy="1536116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526974" cy="1536116"/>
              </a:xfrm>
              <a:custGeom>
                <a:avLst/>
                <a:gdLst/>
                <a:ahLst/>
                <a:cxnLst/>
                <a:rect l="l" t="t" r="r" b="b"/>
                <a:pathLst>
                  <a:path w="2526974" h="1536116">
                    <a:moveTo>
                      <a:pt x="36649" y="0"/>
                    </a:moveTo>
                    <a:lnTo>
                      <a:pt x="2490325" y="0"/>
                    </a:lnTo>
                    <a:cubicBezTo>
                      <a:pt x="2500045" y="0"/>
                      <a:pt x="2509367" y="3861"/>
                      <a:pt x="2516240" y="10734"/>
                    </a:cubicBezTo>
                    <a:cubicBezTo>
                      <a:pt x="2523113" y="17607"/>
                      <a:pt x="2526974" y="26929"/>
                      <a:pt x="2526974" y="36649"/>
                    </a:cubicBezTo>
                    <a:lnTo>
                      <a:pt x="2526974" y="1499467"/>
                    </a:lnTo>
                    <a:cubicBezTo>
                      <a:pt x="2526974" y="1509187"/>
                      <a:pt x="2523113" y="1518509"/>
                      <a:pt x="2516240" y="1525382"/>
                    </a:cubicBezTo>
                    <a:cubicBezTo>
                      <a:pt x="2509367" y="1532255"/>
                      <a:pt x="2500045" y="1536116"/>
                      <a:pt x="2490325" y="1536116"/>
                    </a:cubicBezTo>
                    <a:lnTo>
                      <a:pt x="36649" y="1536116"/>
                    </a:lnTo>
                    <a:cubicBezTo>
                      <a:pt x="26929" y="1536116"/>
                      <a:pt x="17607" y="1532255"/>
                      <a:pt x="10734" y="1525382"/>
                    </a:cubicBezTo>
                    <a:cubicBezTo>
                      <a:pt x="3861" y="1518509"/>
                      <a:pt x="0" y="1509187"/>
                      <a:pt x="0" y="1499467"/>
                    </a:cubicBezTo>
                    <a:lnTo>
                      <a:pt x="0" y="36649"/>
                    </a:lnTo>
                    <a:cubicBezTo>
                      <a:pt x="0" y="26929"/>
                      <a:pt x="3861" y="17607"/>
                      <a:pt x="10734" y="10734"/>
                    </a:cubicBezTo>
                    <a:cubicBezTo>
                      <a:pt x="17607" y="3861"/>
                      <a:pt x="26929" y="0"/>
                      <a:pt x="36649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10500"/>
                    </a:srgbClr>
                  </a:gs>
                  <a:gs pos="25000">
                    <a:srgbClr val="FFFFFF">
                      <a:alpha val="15000"/>
                    </a:srgbClr>
                  </a:gs>
                  <a:gs pos="50000">
                    <a:srgbClr val="FFFFFF">
                      <a:alpha val="10000"/>
                    </a:srgbClr>
                  </a:gs>
                  <a:gs pos="75000">
                    <a:srgbClr val="FFFFFF">
                      <a:alpha val="15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/>
              </a:gradFill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ru-TJ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85725"/>
                <a:ext cx="2526974" cy="1450391"/>
              </a:xfrm>
              <a:prstGeom prst="rect">
                <a:avLst/>
              </a:prstGeom>
            </p:spPr>
            <p:txBody>
              <a:bodyPr lIns="47954" tIns="47954" rIns="47954" bIns="47954" rtlCol="0" anchor="ctr"/>
              <a:lstStyle/>
              <a:p>
                <a:pPr marL="0" lvl="0" indent="0" algn="just">
                  <a:lnSpc>
                    <a:spcPts val="2218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7130635" y="482305"/>
              <a:ext cx="5183407" cy="13178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17"/>
                </a:lnSpc>
              </a:pPr>
              <a:r>
                <a:rPr lang="en-US" sz="2869" b="1">
                  <a:solidFill>
                    <a:srgbClr val="FFFFFF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Компьютерное зрение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126514" y="2090729"/>
              <a:ext cx="5376486" cy="1348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11"/>
                </a:lnSpc>
              </a:pPr>
              <a:r>
                <a:rPr lang="en-US" sz="1936" dirty="0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Нейросеть для детекции дефектов в реальном времени: наплывы, пропуски, неровности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28700" y="2533842"/>
            <a:ext cx="9721739" cy="4062190"/>
            <a:chOff x="0" y="0"/>
            <a:chExt cx="8382978" cy="350279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382978" cy="3502794"/>
            </a:xfrm>
            <a:custGeom>
              <a:avLst/>
              <a:gdLst/>
              <a:ahLst/>
              <a:cxnLst/>
              <a:rect l="l" t="t" r="r" b="b"/>
              <a:pathLst>
                <a:path w="8382978" h="3502794">
                  <a:moveTo>
                    <a:pt x="23891" y="0"/>
                  </a:moveTo>
                  <a:lnTo>
                    <a:pt x="8359087" y="0"/>
                  </a:lnTo>
                  <a:cubicBezTo>
                    <a:pt x="8372282" y="0"/>
                    <a:pt x="8382978" y="10696"/>
                    <a:pt x="8382978" y="23891"/>
                  </a:cubicBezTo>
                  <a:lnTo>
                    <a:pt x="8382978" y="3478904"/>
                  </a:lnTo>
                  <a:cubicBezTo>
                    <a:pt x="8382978" y="3492098"/>
                    <a:pt x="8372282" y="3502794"/>
                    <a:pt x="8359087" y="3502794"/>
                  </a:cubicBezTo>
                  <a:lnTo>
                    <a:pt x="23891" y="3502794"/>
                  </a:lnTo>
                  <a:cubicBezTo>
                    <a:pt x="10696" y="3502794"/>
                    <a:pt x="0" y="3492098"/>
                    <a:pt x="0" y="3478904"/>
                  </a:cubicBezTo>
                  <a:lnTo>
                    <a:pt x="0" y="23891"/>
                  </a:lnTo>
                  <a:cubicBezTo>
                    <a:pt x="0" y="10696"/>
                    <a:pt x="10696" y="0"/>
                    <a:pt x="2389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500"/>
                  </a:srgbClr>
                </a:gs>
                <a:gs pos="25000">
                  <a:srgbClr val="FFFFFF">
                    <a:alpha val="15000"/>
                  </a:srgbClr>
                </a:gs>
                <a:gs pos="50000">
                  <a:srgbClr val="FFFFFF">
                    <a:alpha val="10000"/>
                  </a:srgbClr>
                </a:gs>
                <a:gs pos="75000">
                  <a:srgbClr val="FFFFFF">
                    <a:alpha val="15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2700000"/>
            </a:gradFill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ru-TJ" dirty="0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85725"/>
              <a:ext cx="8382978" cy="3417069"/>
            </a:xfrm>
            <a:prstGeom prst="rect">
              <a:avLst/>
            </a:prstGeom>
          </p:spPr>
          <p:txBody>
            <a:bodyPr lIns="30911" tIns="30911" rIns="30911" bIns="30911" rtlCol="0" anchor="ctr"/>
            <a:lstStyle/>
            <a:p>
              <a:pPr marL="0" lvl="0" indent="0" algn="just">
                <a:lnSpc>
                  <a:spcPts val="2218"/>
                </a:lnSpc>
                <a:spcBef>
                  <a:spcPct val="0"/>
                </a:spcBef>
              </a:pPr>
              <a:endParaRPr/>
            </a:p>
          </p:txBody>
        </p:sp>
      </p:grpSp>
      <p:graphicFrame>
        <p:nvGraphicFramePr>
          <p:cNvPr id="19" name="Object 19"/>
          <p:cNvGraphicFramePr/>
          <p:nvPr>
            <p:extLst>
              <p:ext uri="{D42A27DB-BD31-4B8C-83A1-F6EECF244321}">
                <p14:modId xmlns:p14="http://schemas.microsoft.com/office/powerpoint/2010/main" val="4172668863"/>
              </p:ext>
            </p:extLst>
          </p:nvPr>
        </p:nvGraphicFramePr>
        <p:xfrm>
          <a:off x="708025" y="3502026"/>
          <a:ext cx="9556750" cy="5680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9105900" imgH="5791200" progId="Excel.Sheet.12">
                  <p:embed/>
                </p:oleObj>
              </mc:Choice>
              <mc:Fallback>
                <p:oleObj name="Worksheet" r:id="rId7" imgW="9105900" imgH="5791200" progId="Excel.Sheet.12">
                  <p:embed/>
                  <p:pic>
                    <p:nvPicPr>
                      <p:cNvPr id="19" name="Object 19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08025" y="3502026"/>
                        <a:ext cx="9556750" cy="56800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Freeform 20"/>
          <p:cNvSpPr/>
          <p:nvPr/>
        </p:nvSpPr>
        <p:spPr>
          <a:xfrm>
            <a:off x="11053259" y="2665111"/>
            <a:ext cx="5415927" cy="7030705"/>
          </a:xfrm>
          <a:custGeom>
            <a:avLst/>
            <a:gdLst/>
            <a:ahLst/>
            <a:cxnLst/>
            <a:rect l="l" t="t" r="r" b="b"/>
            <a:pathLst>
              <a:path w="5415927" h="7030705">
                <a:moveTo>
                  <a:pt x="0" y="0"/>
                </a:moveTo>
                <a:lnTo>
                  <a:pt x="5415927" y="0"/>
                </a:lnTo>
                <a:lnTo>
                  <a:pt x="5415927" y="7030706"/>
                </a:lnTo>
                <a:lnTo>
                  <a:pt x="0" y="70307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56169" r="-38553"/>
            </a:stretch>
          </a:blipFill>
          <a:ln w="19050" cap="sq">
            <a:noFill/>
            <a:prstDash val="solid"/>
            <a:miter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/>
          <a:lstStyle/>
          <a:p>
            <a:endParaRPr lang="ru-TJ" dirty="0"/>
          </a:p>
        </p:txBody>
      </p:sp>
      <p:sp>
        <p:nvSpPr>
          <p:cNvPr id="21" name="TextBox 21"/>
          <p:cNvSpPr txBox="1"/>
          <p:nvPr/>
        </p:nvSpPr>
        <p:spPr>
          <a:xfrm>
            <a:off x="3563636" y="895350"/>
            <a:ext cx="11160728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Технологическое ядро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69820" y="2879870"/>
            <a:ext cx="4598453" cy="4994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17"/>
              </a:lnSpc>
            </a:pPr>
            <a:r>
              <a:rPr lang="en-US" sz="2869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Технологическое ядро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69820" y="3443716"/>
            <a:ext cx="4231021" cy="306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0"/>
              </a:lnSpc>
            </a:pPr>
            <a:r>
              <a:rPr lang="en-US" sz="1793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Собственная разработка на STM32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487719" y="-2942560"/>
            <a:ext cx="8996085" cy="8996085"/>
          </a:xfrm>
          <a:custGeom>
            <a:avLst/>
            <a:gdLst/>
            <a:ahLst/>
            <a:cxnLst/>
            <a:rect l="l" t="t" r="r" b="b"/>
            <a:pathLst>
              <a:path w="8996085" h="8996085">
                <a:moveTo>
                  <a:pt x="0" y="0"/>
                </a:moveTo>
                <a:lnTo>
                  <a:pt x="8996085" y="0"/>
                </a:lnTo>
                <a:lnTo>
                  <a:pt x="8996085" y="8996085"/>
                </a:lnTo>
                <a:lnTo>
                  <a:pt x="0" y="89960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3" name="Freeform 3"/>
          <p:cNvSpPr/>
          <p:nvPr/>
        </p:nvSpPr>
        <p:spPr>
          <a:xfrm>
            <a:off x="14597883" y="6467962"/>
            <a:ext cx="6314459" cy="6326082"/>
          </a:xfrm>
          <a:custGeom>
            <a:avLst/>
            <a:gdLst/>
            <a:ahLst/>
            <a:cxnLst/>
            <a:rect l="l" t="t" r="r" b="b"/>
            <a:pathLst>
              <a:path w="6095177" h="6095177">
                <a:moveTo>
                  <a:pt x="0" y="0"/>
                </a:moveTo>
                <a:lnTo>
                  <a:pt x="6095177" y="0"/>
                </a:lnTo>
                <a:lnTo>
                  <a:pt x="6095177" y="6095177"/>
                </a:lnTo>
                <a:lnTo>
                  <a:pt x="0" y="60951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4" name="Freeform 4"/>
          <p:cNvSpPr/>
          <p:nvPr/>
        </p:nvSpPr>
        <p:spPr>
          <a:xfrm rot="-320654">
            <a:off x="15023685" y="2224"/>
            <a:ext cx="4471230" cy="2308815"/>
          </a:xfrm>
          <a:custGeom>
            <a:avLst/>
            <a:gdLst/>
            <a:ahLst/>
            <a:cxnLst/>
            <a:rect l="l" t="t" r="r" b="b"/>
            <a:pathLst>
              <a:path w="4471230" h="2308815">
                <a:moveTo>
                  <a:pt x="0" y="0"/>
                </a:moveTo>
                <a:lnTo>
                  <a:pt x="4471230" y="0"/>
                </a:lnTo>
                <a:lnTo>
                  <a:pt x="4471230" y="2308815"/>
                </a:lnTo>
                <a:lnTo>
                  <a:pt x="0" y="23088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5651"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5" name="Freeform 5"/>
          <p:cNvSpPr/>
          <p:nvPr/>
        </p:nvSpPr>
        <p:spPr>
          <a:xfrm>
            <a:off x="-4755858" y="-1852671"/>
            <a:ext cx="7210834" cy="5994006"/>
          </a:xfrm>
          <a:custGeom>
            <a:avLst/>
            <a:gdLst/>
            <a:ahLst/>
            <a:cxnLst/>
            <a:rect l="l" t="t" r="r" b="b"/>
            <a:pathLst>
              <a:path w="7210834" h="5994006">
                <a:moveTo>
                  <a:pt x="0" y="0"/>
                </a:moveTo>
                <a:lnTo>
                  <a:pt x="7210834" y="0"/>
                </a:lnTo>
                <a:lnTo>
                  <a:pt x="7210834" y="5994006"/>
                </a:lnTo>
                <a:lnTo>
                  <a:pt x="0" y="59940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ru-TJ" dirty="0"/>
          </a:p>
        </p:txBody>
      </p:sp>
      <p:sp>
        <p:nvSpPr>
          <p:cNvPr id="10" name="TextBox 10"/>
          <p:cNvSpPr txBox="1"/>
          <p:nvPr/>
        </p:nvSpPr>
        <p:spPr>
          <a:xfrm>
            <a:off x="1028700" y="1144332"/>
            <a:ext cx="9487632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Конкуренты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2928682"/>
            <a:ext cx="6004694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Прямые</a:t>
            </a:r>
            <a:r>
              <a:rPr lang="en-US" sz="3499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конкуренты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308018" y="2928682"/>
            <a:ext cx="6004694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Косвенные конкуренты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0E93A7F-4293-93AC-4375-80A9F92686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67" y="3771900"/>
            <a:ext cx="16438593" cy="58106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/>
          <p:cNvSpPr txBox="1"/>
          <p:nvPr/>
        </p:nvSpPr>
        <p:spPr>
          <a:xfrm>
            <a:off x="6829575" y="904875"/>
            <a:ext cx="4628850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Сравнение</a:t>
            </a: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A819EC88-A467-094E-C582-B46A81057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7629" y="8155155"/>
            <a:ext cx="15569716" cy="1965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TJ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D3724C6-8985-C560-E006-854326E7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01" y="2259017"/>
            <a:ext cx="16224868" cy="7068620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15867105" y="8343900"/>
            <a:ext cx="2778658" cy="2285446"/>
          </a:xfrm>
          <a:custGeom>
            <a:avLst/>
            <a:gdLst/>
            <a:ahLst/>
            <a:cxnLst/>
            <a:rect l="l" t="t" r="r" b="b"/>
            <a:pathLst>
              <a:path w="2778658" h="2285446">
                <a:moveTo>
                  <a:pt x="0" y="0"/>
                </a:moveTo>
                <a:lnTo>
                  <a:pt x="2778658" y="0"/>
                </a:lnTo>
                <a:lnTo>
                  <a:pt x="2778658" y="2285447"/>
                </a:lnTo>
                <a:lnTo>
                  <a:pt x="0" y="22854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7" name="Freeform 7"/>
          <p:cNvSpPr/>
          <p:nvPr/>
        </p:nvSpPr>
        <p:spPr>
          <a:xfrm flipH="1">
            <a:off x="-1871268" y="-3377587"/>
            <a:ext cx="4903845" cy="5636604"/>
          </a:xfrm>
          <a:custGeom>
            <a:avLst/>
            <a:gdLst/>
            <a:ahLst/>
            <a:cxnLst/>
            <a:rect l="l" t="t" r="r" b="b"/>
            <a:pathLst>
              <a:path w="4903845" h="5636604">
                <a:moveTo>
                  <a:pt x="4903845" y="0"/>
                </a:moveTo>
                <a:lnTo>
                  <a:pt x="0" y="0"/>
                </a:lnTo>
                <a:lnTo>
                  <a:pt x="0" y="5636604"/>
                </a:lnTo>
                <a:lnTo>
                  <a:pt x="4903845" y="5636604"/>
                </a:lnTo>
                <a:lnTo>
                  <a:pt x="4903845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478214" y="-4882840"/>
            <a:ext cx="9218676" cy="9218676"/>
          </a:xfrm>
          <a:custGeom>
            <a:avLst/>
            <a:gdLst/>
            <a:ahLst/>
            <a:cxnLst/>
            <a:rect l="l" t="t" r="r" b="b"/>
            <a:pathLst>
              <a:path w="9218676" h="9218676">
                <a:moveTo>
                  <a:pt x="0" y="0"/>
                </a:moveTo>
                <a:lnTo>
                  <a:pt x="9218676" y="0"/>
                </a:lnTo>
                <a:lnTo>
                  <a:pt x="9218676" y="9218677"/>
                </a:lnTo>
                <a:lnTo>
                  <a:pt x="0" y="92186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3" name="Freeform 3"/>
          <p:cNvSpPr/>
          <p:nvPr/>
        </p:nvSpPr>
        <p:spPr>
          <a:xfrm>
            <a:off x="15720443" y="-1551311"/>
            <a:ext cx="8685325" cy="8685325"/>
          </a:xfrm>
          <a:custGeom>
            <a:avLst/>
            <a:gdLst/>
            <a:ahLst/>
            <a:cxnLst/>
            <a:rect l="l" t="t" r="r" b="b"/>
            <a:pathLst>
              <a:path w="8685325" h="8685325">
                <a:moveTo>
                  <a:pt x="0" y="0"/>
                </a:moveTo>
                <a:lnTo>
                  <a:pt x="8685326" y="0"/>
                </a:lnTo>
                <a:lnTo>
                  <a:pt x="8685326" y="8685325"/>
                </a:lnTo>
                <a:lnTo>
                  <a:pt x="0" y="86853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4" name="Freeform 4"/>
          <p:cNvSpPr/>
          <p:nvPr/>
        </p:nvSpPr>
        <p:spPr>
          <a:xfrm>
            <a:off x="13247802" y="4806269"/>
            <a:ext cx="9218676" cy="9218676"/>
          </a:xfrm>
          <a:custGeom>
            <a:avLst/>
            <a:gdLst/>
            <a:ahLst/>
            <a:cxnLst/>
            <a:rect l="l" t="t" r="r" b="b"/>
            <a:pathLst>
              <a:path w="9218676" h="9218676">
                <a:moveTo>
                  <a:pt x="0" y="0"/>
                </a:moveTo>
                <a:lnTo>
                  <a:pt x="9218677" y="0"/>
                </a:lnTo>
                <a:lnTo>
                  <a:pt x="9218677" y="9218676"/>
                </a:lnTo>
                <a:lnTo>
                  <a:pt x="0" y="92186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5" name="Freeform 5"/>
          <p:cNvSpPr/>
          <p:nvPr/>
        </p:nvSpPr>
        <p:spPr>
          <a:xfrm>
            <a:off x="10899438" y="7474099"/>
            <a:ext cx="8685325" cy="8685325"/>
          </a:xfrm>
          <a:custGeom>
            <a:avLst/>
            <a:gdLst/>
            <a:ahLst/>
            <a:cxnLst/>
            <a:rect l="l" t="t" r="r" b="b"/>
            <a:pathLst>
              <a:path w="8685325" h="8685325">
                <a:moveTo>
                  <a:pt x="0" y="0"/>
                </a:moveTo>
                <a:lnTo>
                  <a:pt x="8685326" y="0"/>
                </a:lnTo>
                <a:lnTo>
                  <a:pt x="8685326" y="8685325"/>
                </a:lnTo>
                <a:lnTo>
                  <a:pt x="0" y="86853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10" name="TextBox 10"/>
          <p:cNvSpPr txBox="1"/>
          <p:nvPr/>
        </p:nvSpPr>
        <p:spPr>
          <a:xfrm>
            <a:off x="1028700" y="914400"/>
            <a:ext cx="14183397" cy="175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UniDrive </a:t>
            </a:r>
            <a:r>
              <a:rPr lang="en-US" sz="50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занимает</a:t>
            </a:r>
            <a:r>
              <a:rPr lang="en-US" sz="50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50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новую</a:t>
            </a:r>
            <a:r>
              <a:rPr lang="en-US" sz="50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50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нишу</a:t>
            </a:r>
            <a:r>
              <a:rPr lang="en-US" sz="50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50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между</a:t>
            </a:r>
            <a:r>
              <a:rPr lang="en-US" sz="50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50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ручным</a:t>
            </a:r>
            <a:r>
              <a:rPr lang="en-US" sz="50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</a:t>
            </a:r>
            <a:r>
              <a:rPr lang="en-US" sz="50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трудом</a:t>
            </a:r>
            <a:r>
              <a:rPr lang="en-US" sz="5000" b="1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 и </a:t>
            </a:r>
            <a:r>
              <a:rPr lang="en-US" sz="5000" b="1" dirty="0" err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роботами</a:t>
            </a:r>
            <a:endParaRPr lang="en-US" sz="5000" b="1" dirty="0">
              <a:solidFill>
                <a:srgbClr val="FFFFFF"/>
              </a:solidFill>
              <a:latin typeface="Neue Machina Ultra-Bold"/>
              <a:ea typeface="Neue Machina Ultra-Bold"/>
              <a:cs typeface="Neue Machina Ultra-Bold"/>
              <a:sym typeface="Neue Machina Ultra-Bold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5075585" y="7051707"/>
            <a:ext cx="4367431" cy="4555339"/>
          </a:xfrm>
          <a:custGeom>
            <a:avLst/>
            <a:gdLst/>
            <a:ahLst/>
            <a:cxnLst/>
            <a:rect l="l" t="t" r="r" b="b"/>
            <a:pathLst>
              <a:path w="4367431" h="4555339">
                <a:moveTo>
                  <a:pt x="0" y="0"/>
                </a:moveTo>
                <a:lnTo>
                  <a:pt x="4367430" y="0"/>
                </a:lnTo>
                <a:lnTo>
                  <a:pt x="4367430" y="4555338"/>
                </a:lnTo>
                <a:lnTo>
                  <a:pt x="0" y="45553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273F874-29CB-601D-2AAC-B4A70FC753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98" y="3314700"/>
            <a:ext cx="12492903" cy="66292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15CE86B-CFAC-D844-6CAA-9DE50EEB01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01876" y="1793875"/>
            <a:ext cx="5388578" cy="53885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4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84028" y="1028700"/>
            <a:ext cx="14851875" cy="8362350"/>
          </a:xfrm>
          <a:custGeom>
            <a:avLst/>
            <a:gdLst/>
            <a:ahLst/>
            <a:cxnLst/>
            <a:rect l="l" t="t" r="r" b="b"/>
            <a:pathLst>
              <a:path w="14851875" h="8362350">
                <a:moveTo>
                  <a:pt x="0" y="0"/>
                </a:moveTo>
                <a:lnTo>
                  <a:pt x="14851875" y="0"/>
                </a:lnTo>
                <a:lnTo>
                  <a:pt x="14851875" y="8362350"/>
                </a:lnTo>
                <a:lnTo>
                  <a:pt x="0" y="83623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 b="-13666"/>
            </a:stretch>
          </a:blipFill>
        </p:spPr>
        <p:txBody>
          <a:bodyPr/>
          <a:lstStyle/>
          <a:p>
            <a:endParaRPr lang="ru-TJ"/>
          </a:p>
        </p:txBody>
      </p:sp>
      <p:grpSp>
        <p:nvGrpSpPr>
          <p:cNvPr id="3" name="Group 3"/>
          <p:cNvGrpSpPr/>
          <p:nvPr/>
        </p:nvGrpSpPr>
        <p:grpSpPr>
          <a:xfrm>
            <a:off x="886383" y="2679482"/>
            <a:ext cx="4593731" cy="1863161"/>
            <a:chOff x="0" y="0"/>
            <a:chExt cx="2695993" cy="1093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95993" cy="1093462"/>
            </a:xfrm>
            <a:custGeom>
              <a:avLst/>
              <a:gdLst/>
              <a:ahLst/>
              <a:cxnLst/>
              <a:rect l="l" t="t" r="r" b="b"/>
              <a:pathLst>
                <a:path w="2695993" h="1093462">
                  <a:moveTo>
                    <a:pt x="50560" y="0"/>
                  </a:moveTo>
                  <a:lnTo>
                    <a:pt x="2645433" y="0"/>
                  </a:lnTo>
                  <a:cubicBezTo>
                    <a:pt x="2658843" y="0"/>
                    <a:pt x="2671703" y="5327"/>
                    <a:pt x="2681185" y="14809"/>
                  </a:cubicBezTo>
                  <a:cubicBezTo>
                    <a:pt x="2690666" y="24290"/>
                    <a:pt x="2695993" y="37150"/>
                    <a:pt x="2695993" y="50560"/>
                  </a:cubicBezTo>
                  <a:lnTo>
                    <a:pt x="2695993" y="1042902"/>
                  </a:lnTo>
                  <a:cubicBezTo>
                    <a:pt x="2695993" y="1070825"/>
                    <a:pt x="2673357" y="1093462"/>
                    <a:pt x="2645433" y="1093462"/>
                  </a:cubicBezTo>
                  <a:lnTo>
                    <a:pt x="50560" y="1093462"/>
                  </a:lnTo>
                  <a:cubicBezTo>
                    <a:pt x="22636" y="1093462"/>
                    <a:pt x="0" y="1070825"/>
                    <a:pt x="0" y="1042902"/>
                  </a:cubicBezTo>
                  <a:lnTo>
                    <a:pt x="0" y="50560"/>
                  </a:lnTo>
                  <a:cubicBezTo>
                    <a:pt x="0" y="22636"/>
                    <a:pt x="22636" y="0"/>
                    <a:pt x="5056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500"/>
                  </a:srgbClr>
                </a:gs>
                <a:gs pos="25000">
                  <a:srgbClr val="FFFFFF">
                    <a:alpha val="15000"/>
                  </a:srgbClr>
                </a:gs>
                <a:gs pos="50000">
                  <a:srgbClr val="FFFFFF">
                    <a:alpha val="10000"/>
                  </a:srgbClr>
                </a:gs>
                <a:gs pos="75000">
                  <a:srgbClr val="FFFFFF">
                    <a:alpha val="15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2700000"/>
            </a:gradFill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ru-TJ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85725"/>
              <a:ext cx="2695993" cy="1007737"/>
            </a:xfrm>
            <a:prstGeom prst="rect">
              <a:avLst/>
            </a:prstGeom>
          </p:spPr>
          <p:txBody>
            <a:bodyPr lIns="32581" tIns="32581" rIns="32581" bIns="32581" rtlCol="0" anchor="ctr"/>
            <a:lstStyle/>
            <a:p>
              <a:pPr marL="0" lvl="0" indent="0" algn="just">
                <a:lnSpc>
                  <a:spcPts val="2218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255758" y="2990431"/>
            <a:ext cx="3148687" cy="444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1"/>
              </a:lnSpc>
            </a:pPr>
            <a:r>
              <a:rPr lang="en-US" sz="2565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Цена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55758" y="3522009"/>
            <a:ext cx="3815761" cy="243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75"/>
              </a:lnSpc>
            </a:pPr>
            <a:r>
              <a:rPr lang="en-US" sz="141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В 5-7 раз ниже промышленных роботов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55758" y="3919415"/>
            <a:ext cx="3148687" cy="331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3"/>
              </a:lnSpc>
            </a:pPr>
            <a:r>
              <a:rPr lang="en-US" sz="1924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150К vs 1 млн₽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5616234" y="2679482"/>
            <a:ext cx="4593731" cy="1863161"/>
            <a:chOff x="0" y="0"/>
            <a:chExt cx="2695993" cy="109346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695993" cy="1093462"/>
            </a:xfrm>
            <a:custGeom>
              <a:avLst/>
              <a:gdLst/>
              <a:ahLst/>
              <a:cxnLst/>
              <a:rect l="l" t="t" r="r" b="b"/>
              <a:pathLst>
                <a:path w="2695993" h="1093462">
                  <a:moveTo>
                    <a:pt x="50560" y="0"/>
                  </a:moveTo>
                  <a:lnTo>
                    <a:pt x="2645433" y="0"/>
                  </a:lnTo>
                  <a:cubicBezTo>
                    <a:pt x="2658843" y="0"/>
                    <a:pt x="2671703" y="5327"/>
                    <a:pt x="2681185" y="14809"/>
                  </a:cubicBezTo>
                  <a:cubicBezTo>
                    <a:pt x="2690666" y="24290"/>
                    <a:pt x="2695993" y="37150"/>
                    <a:pt x="2695993" y="50560"/>
                  </a:cubicBezTo>
                  <a:lnTo>
                    <a:pt x="2695993" y="1042902"/>
                  </a:lnTo>
                  <a:cubicBezTo>
                    <a:pt x="2695993" y="1070825"/>
                    <a:pt x="2673357" y="1093462"/>
                    <a:pt x="2645433" y="1093462"/>
                  </a:cubicBezTo>
                  <a:lnTo>
                    <a:pt x="50560" y="1093462"/>
                  </a:lnTo>
                  <a:cubicBezTo>
                    <a:pt x="22636" y="1093462"/>
                    <a:pt x="0" y="1070825"/>
                    <a:pt x="0" y="1042902"/>
                  </a:cubicBezTo>
                  <a:lnTo>
                    <a:pt x="0" y="50560"/>
                  </a:lnTo>
                  <a:cubicBezTo>
                    <a:pt x="0" y="22636"/>
                    <a:pt x="22636" y="0"/>
                    <a:pt x="50560" y="0"/>
                  </a:cubicBezTo>
                  <a:close/>
                </a:path>
              </a:pathLst>
            </a:custGeom>
            <a:solidFill>
              <a:srgbClr val="263F66">
                <a:alpha val="89804"/>
              </a:srgbClr>
            </a:solidFill>
            <a:ln w="9525" cap="rnd">
              <a:solidFill>
                <a:srgbClr val="FFFFFF">
                  <a:alpha val="8980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ru-TJ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85725"/>
              <a:ext cx="2695993" cy="1007737"/>
            </a:xfrm>
            <a:prstGeom prst="rect">
              <a:avLst/>
            </a:prstGeom>
          </p:spPr>
          <p:txBody>
            <a:bodyPr lIns="32581" tIns="32581" rIns="32581" bIns="32581" rtlCol="0" anchor="ctr"/>
            <a:lstStyle/>
            <a:p>
              <a:pPr marL="0" lvl="0" indent="0" algn="just">
                <a:lnSpc>
                  <a:spcPts val="2218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985608" y="2990431"/>
            <a:ext cx="3148687" cy="444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1"/>
              </a:lnSpc>
            </a:pPr>
            <a:r>
              <a:rPr lang="en-US" sz="2565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Точность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985608" y="3522009"/>
            <a:ext cx="3815761" cy="243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75"/>
              </a:lnSpc>
            </a:pPr>
            <a:r>
              <a:rPr lang="en-US" sz="141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Позиционирование с высокой точностью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985608" y="3919415"/>
            <a:ext cx="3148687" cy="331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3"/>
              </a:lnSpc>
            </a:pPr>
            <a:r>
              <a:rPr lang="en-US" sz="1924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0,01 мм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886383" y="4713987"/>
            <a:ext cx="4593731" cy="1889740"/>
            <a:chOff x="0" y="0"/>
            <a:chExt cx="2695993" cy="110906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695993" cy="1109061"/>
            </a:xfrm>
            <a:custGeom>
              <a:avLst/>
              <a:gdLst/>
              <a:ahLst/>
              <a:cxnLst/>
              <a:rect l="l" t="t" r="r" b="b"/>
              <a:pathLst>
                <a:path w="2695993" h="1109061">
                  <a:moveTo>
                    <a:pt x="50560" y="0"/>
                  </a:moveTo>
                  <a:lnTo>
                    <a:pt x="2645433" y="0"/>
                  </a:lnTo>
                  <a:cubicBezTo>
                    <a:pt x="2658843" y="0"/>
                    <a:pt x="2671703" y="5327"/>
                    <a:pt x="2681185" y="14809"/>
                  </a:cubicBezTo>
                  <a:cubicBezTo>
                    <a:pt x="2690666" y="24290"/>
                    <a:pt x="2695993" y="37150"/>
                    <a:pt x="2695993" y="50560"/>
                  </a:cubicBezTo>
                  <a:lnTo>
                    <a:pt x="2695993" y="1058501"/>
                  </a:lnTo>
                  <a:cubicBezTo>
                    <a:pt x="2695993" y="1086424"/>
                    <a:pt x="2673357" y="1109061"/>
                    <a:pt x="2645433" y="1109061"/>
                  </a:cubicBezTo>
                  <a:lnTo>
                    <a:pt x="50560" y="1109061"/>
                  </a:lnTo>
                  <a:cubicBezTo>
                    <a:pt x="37150" y="1109061"/>
                    <a:pt x="24290" y="1103734"/>
                    <a:pt x="14809" y="1094252"/>
                  </a:cubicBezTo>
                  <a:cubicBezTo>
                    <a:pt x="5327" y="1084770"/>
                    <a:pt x="0" y="1071910"/>
                    <a:pt x="0" y="1058501"/>
                  </a:cubicBezTo>
                  <a:lnTo>
                    <a:pt x="0" y="50560"/>
                  </a:lnTo>
                  <a:cubicBezTo>
                    <a:pt x="0" y="22636"/>
                    <a:pt x="22636" y="0"/>
                    <a:pt x="5056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500"/>
                  </a:srgbClr>
                </a:gs>
                <a:gs pos="25000">
                  <a:srgbClr val="FFFFFF">
                    <a:alpha val="15000"/>
                  </a:srgbClr>
                </a:gs>
                <a:gs pos="50000">
                  <a:srgbClr val="FFFFFF">
                    <a:alpha val="10000"/>
                  </a:srgbClr>
                </a:gs>
                <a:gs pos="75000">
                  <a:srgbClr val="FFFFFF">
                    <a:alpha val="15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2700000"/>
            </a:gradFill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ru-TJ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85725"/>
              <a:ext cx="2695993" cy="1023336"/>
            </a:xfrm>
            <a:prstGeom prst="rect">
              <a:avLst/>
            </a:prstGeom>
          </p:spPr>
          <p:txBody>
            <a:bodyPr lIns="32581" tIns="32581" rIns="32581" bIns="32581" rtlCol="0" anchor="ctr"/>
            <a:lstStyle/>
            <a:p>
              <a:pPr marL="0" lvl="0" indent="0" algn="just">
                <a:lnSpc>
                  <a:spcPts val="2218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255758" y="5024937"/>
            <a:ext cx="3148687" cy="444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1"/>
              </a:lnSpc>
            </a:pPr>
            <a:r>
              <a:rPr lang="en-US" sz="2565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Модернизация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55758" y="5622392"/>
            <a:ext cx="3993879" cy="226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35"/>
              </a:lnSpc>
            </a:pPr>
            <a:r>
              <a:rPr lang="en-US" sz="1239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Использование существующего оборудования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55758" y="5996640"/>
            <a:ext cx="3148687" cy="331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3"/>
              </a:lnSpc>
            </a:pPr>
            <a:r>
              <a:rPr lang="en-US" sz="1924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Без покупки нового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5616234" y="4713987"/>
            <a:ext cx="4593731" cy="1893011"/>
            <a:chOff x="0" y="0"/>
            <a:chExt cx="2695993" cy="111098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695993" cy="1110980"/>
            </a:xfrm>
            <a:custGeom>
              <a:avLst/>
              <a:gdLst/>
              <a:ahLst/>
              <a:cxnLst/>
              <a:rect l="l" t="t" r="r" b="b"/>
              <a:pathLst>
                <a:path w="2695993" h="1110980">
                  <a:moveTo>
                    <a:pt x="50560" y="0"/>
                  </a:moveTo>
                  <a:lnTo>
                    <a:pt x="2645433" y="0"/>
                  </a:lnTo>
                  <a:cubicBezTo>
                    <a:pt x="2658843" y="0"/>
                    <a:pt x="2671703" y="5327"/>
                    <a:pt x="2681185" y="14809"/>
                  </a:cubicBezTo>
                  <a:cubicBezTo>
                    <a:pt x="2690666" y="24290"/>
                    <a:pt x="2695993" y="37150"/>
                    <a:pt x="2695993" y="50560"/>
                  </a:cubicBezTo>
                  <a:lnTo>
                    <a:pt x="2695993" y="1060421"/>
                  </a:lnTo>
                  <a:cubicBezTo>
                    <a:pt x="2695993" y="1088344"/>
                    <a:pt x="2673357" y="1110980"/>
                    <a:pt x="2645433" y="1110980"/>
                  </a:cubicBezTo>
                  <a:lnTo>
                    <a:pt x="50560" y="1110980"/>
                  </a:lnTo>
                  <a:cubicBezTo>
                    <a:pt x="37150" y="1110980"/>
                    <a:pt x="24290" y="1105654"/>
                    <a:pt x="14809" y="1096172"/>
                  </a:cubicBezTo>
                  <a:cubicBezTo>
                    <a:pt x="5327" y="1086690"/>
                    <a:pt x="0" y="1073830"/>
                    <a:pt x="0" y="1060421"/>
                  </a:cubicBezTo>
                  <a:lnTo>
                    <a:pt x="0" y="50560"/>
                  </a:lnTo>
                  <a:cubicBezTo>
                    <a:pt x="0" y="22636"/>
                    <a:pt x="22636" y="0"/>
                    <a:pt x="50560" y="0"/>
                  </a:cubicBezTo>
                  <a:close/>
                </a:path>
              </a:pathLst>
            </a:custGeom>
            <a:solidFill>
              <a:srgbClr val="263F66">
                <a:alpha val="89804"/>
              </a:srgbClr>
            </a:solidFill>
            <a:ln w="9525" cap="rnd">
              <a:solidFill>
                <a:srgbClr val="FFFFFF">
                  <a:alpha val="8980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ru-TJ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85725"/>
              <a:ext cx="2695993" cy="1025255"/>
            </a:xfrm>
            <a:prstGeom prst="rect">
              <a:avLst/>
            </a:prstGeom>
          </p:spPr>
          <p:txBody>
            <a:bodyPr lIns="32581" tIns="32581" rIns="32581" bIns="32581" rtlCol="0" anchor="ctr"/>
            <a:lstStyle/>
            <a:p>
              <a:pPr marL="0" lvl="0" indent="0" algn="just">
                <a:lnSpc>
                  <a:spcPts val="2218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6005219" y="5024937"/>
            <a:ext cx="3815761" cy="444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1"/>
              </a:lnSpc>
            </a:pPr>
            <a:r>
              <a:rPr lang="en-US" sz="2565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Производительность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005219" y="5628396"/>
            <a:ext cx="3815761" cy="243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75"/>
              </a:lnSpc>
            </a:pPr>
            <a:r>
              <a:rPr lang="en-US" sz="141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Значительно повышение эффективности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005219" y="6022874"/>
            <a:ext cx="3148687" cy="331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3"/>
              </a:lnSpc>
            </a:pPr>
            <a:r>
              <a:rPr lang="en-US" sz="1924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Рост выработки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886383" y="7465309"/>
            <a:ext cx="2924100" cy="2075668"/>
            <a:chOff x="0" y="0"/>
            <a:chExt cx="3898800" cy="2767557"/>
          </a:xfrm>
        </p:grpSpPr>
        <p:grpSp>
          <p:nvGrpSpPr>
            <p:cNvPr id="28" name="Group 28"/>
            <p:cNvGrpSpPr/>
            <p:nvPr/>
          </p:nvGrpSpPr>
          <p:grpSpPr>
            <a:xfrm>
              <a:off x="0" y="0"/>
              <a:ext cx="3898800" cy="2767557"/>
              <a:chOff x="0" y="0"/>
              <a:chExt cx="770133" cy="546678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770133" cy="546678"/>
              </a:xfrm>
              <a:custGeom>
                <a:avLst/>
                <a:gdLst/>
                <a:ahLst/>
                <a:cxnLst/>
                <a:rect l="l" t="t" r="r" b="b"/>
                <a:pathLst>
                  <a:path w="770133" h="546678">
                    <a:moveTo>
                      <a:pt x="76781" y="0"/>
                    </a:moveTo>
                    <a:lnTo>
                      <a:pt x="693352" y="0"/>
                    </a:lnTo>
                    <a:cubicBezTo>
                      <a:pt x="735757" y="0"/>
                      <a:pt x="770133" y="34376"/>
                      <a:pt x="770133" y="76781"/>
                    </a:cubicBezTo>
                    <a:lnTo>
                      <a:pt x="770133" y="469897"/>
                    </a:lnTo>
                    <a:cubicBezTo>
                      <a:pt x="770133" y="490260"/>
                      <a:pt x="762044" y="509790"/>
                      <a:pt x="747645" y="524189"/>
                    </a:cubicBezTo>
                    <a:cubicBezTo>
                      <a:pt x="733245" y="538589"/>
                      <a:pt x="713716" y="546678"/>
                      <a:pt x="693352" y="546678"/>
                    </a:cubicBezTo>
                    <a:lnTo>
                      <a:pt x="76781" y="546678"/>
                    </a:lnTo>
                    <a:cubicBezTo>
                      <a:pt x="34376" y="546678"/>
                      <a:pt x="0" y="512302"/>
                      <a:pt x="0" y="469897"/>
                    </a:cubicBezTo>
                    <a:lnTo>
                      <a:pt x="0" y="76781"/>
                    </a:lnTo>
                    <a:cubicBezTo>
                      <a:pt x="0" y="34376"/>
                      <a:pt x="34376" y="0"/>
                      <a:pt x="76781" y="0"/>
                    </a:cubicBezTo>
                    <a:close/>
                  </a:path>
                </a:pathLst>
              </a:custGeom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ru-TJ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0" y="0"/>
                <a:ext cx="770133" cy="54667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86"/>
                  </a:lnSpc>
                </a:pPr>
                <a:endParaRPr/>
              </a:p>
            </p:txBody>
          </p:sp>
        </p:grpSp>
        <p:sp>
          <p:nvSpPr>
            <p:cNvPr id="31" name="TextBox 31"/>
            <p:cNvSpPr txBox="1"/>
            <p:nvPr/>
          </p:nvSpPr>
          <p:spPr>
            <a:xfrm>
              <a:off x="385684" y="459308"/>
              <a:ext cx="3513116" cy="5594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90"/>
                </a:lnSpc>
              </a:pPr>
              <a:r>
                <a:rPr lang="en-US" sz="3000" spc="-135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Ручной труд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85684" y="1130347"/>
              <a:ext cx="3195488" cy="1299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600"/>
                </a:lnSpc>
              </a:pPr>
              <a:r>
                <a:rPr lang="en-US" sz="2000" spc="-64" dirty="0">
                  <a:solidFill>
                    <a:srgbClr val="FFFFFF">
                      <a:alpha val="51765"/>
                    </a:srgbClr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Высокая нагрузка, нестабильное качество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5632491" y="7465309"/>
            <a:ext cx="4577474" cy="2075668"/>
            <a:chOff x="0" y="0"/>
            <a:chExt cx="1205590" cy="546678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205590" cy="546678"/>
            </a:xfrm>
            <a:custGeom>
              <a:avLst/>
              <a:gdLst/>
              <a:ahLst/>
              <a:cxnLst/>
              <a:rect l="l" t="t" r="r" b="b"/>
              <a:pathLst>
                <a:path w="1205590" h="546678">
                  <a:moveTo>
                    <a:pt x="49048" y="0"/>
                  </a:moveTo>
                  <a:lnTo>
                    <a:pt x="1156542" y="0"/>
                  </a:lnTo>
                  <a:cubicBezTo>
                    <a:pt x="1183630" y="0"/>
                    <a:pt x="1205590" y="21960"/>
                    <a:pt x="1205590" y="49048"/>
                  </a:cubicBezTo>
                  <a:lnTo>
                    <a:pt x="1205590" y="497630"/>
                  </a:lnTo>
                  <a:cubicBezTo>
                    <a:pt x="1205590" y="524718"/>
                    <a:pt x="1183630" y="546678"/>
                    <a:pt x="1156542" y="546678"/>
                  </a:cubicBezTo>
                  <a:lnTo>
                    <a:pt x="49048" y="546678"/>
                  </a:lnTo>
                  <a:cubicBezTo>
                    <a:pt x="21960" y="546678"/>
                    <a:pt x="0" y="524718"/>
                    <a:pt x="0" y="497630"/>
                  </a:cubicBezTo>
                  <a:lnTo>
                    <a:pt x="0" y="49048"/>
                  </a:lnTo>
                  <a:cubicBezTo>
                    <a:pt x="0" y="21960"/>
                    <a:pt x="21960" y="0"/>
                    <a:pt x="49048" y="0"/>
                  </a:cubicBezTo>
                  <a:close/>
                </a:path>
              </a:pathLst>
            </a:custGeom>
            <a:solidFill>
              <a:srgbClr val="263F66">
                <a:alpha val="89804"/>
              </a:srgbClr>
            </a:solidFill>
            <a:ln w="9525" cap="rnd">
              <a:solidFill>
                <a:srgbClr val="FFFFFF">
                  <a:alpha val="8980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ru-TJ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0"/>
              <a:ext cx="1205590" cy="5466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86"/>
                </a:lnSpc>
              </a:pPr>
              <a:endParaRPr/>
            </a:p>
          </p:txBody>
        </p:sp>
      </p:grpSp>
      <p:sp>
        <p:nvSpPr>
          <p:cNvPr id="36" name="Freeform 36"/>
          <p:cNvSpPr/>
          <p:nvPr/>
        </p:nvSpPr>
        <p:spPr>
          <a:xfrm rot="9810768">
            <a:off x="4000623" y="7721994"/>
            <a:ext cx="1441728" cy="1548828"/>
          </a:xfrm>
          <a:custGeom>
            <a:avLst/>
            <a:gdLst/>
            <a:ahLst/>
            <a:cxnLst/>
            <a:rect l="l" t="t" r="r" b="b"/>
            <a:pathLst>
              <a:path w="1441728" h="1548828">
                <a:moveTo>
                  <a:pt x="0" y="0"/>
                </a:moveTo>
                <a:lnTo>
                  <a:pt x="1441728" y="0"/>
                </a:lnTo>
                <a:lnTo>
                  <a:pt x="1441728" y="1548827"/>
                </a:lnTo>
                <a:lnTo>
                  <a:pt x="0" y="15488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37" name="TextBox 37"/>
          <p:cNvSpPr txBox="1"/>
          <p:nvPr/>
        </p:nvSpPr>
        <p:spPr>
          <a:xfrm>
            <a:off x="5921754" y="7910365"/>
            <a:ext cx="4060446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90"/>
              </a:lnSpc>
            </a:pPr>
            <a:r>
              <a:rPr lang="en-US" sz="3000" b="1" spc="-135" dirty="0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UniDrive Plaster Pro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5921754" y="8342805"/>
            <a:ext cx="2396616" cy="66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00"/>
              </a:lnSpc>
            </a:pPr>
            <a:r>
              <a:rPr lang="en-US" sz="2000" spc="-64" dirty="0">
                <a:solidFill>
                  <a:srgbClr val="FFFFFF">
                    <a:alpha val="51765"/>
                  </a:srgbClr>
                </a:solidFill>
                <a:latin typeface="Neue Machina"/>
                <a:ea typeface="Neue Machina"/>
                <a:cs typeface="Neue Machina"/>
                <a:sym typeface="Neue Machina"/>
              </a:rPr>
              <a:t>Автоматизация, контроль, экономия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028700" y="895350"/>
            <a:ext cx="10902689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Ценное предложение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855192" y="-4882840"/>
            <a:ext cx="7841697" cy="7841697"/>
          </a:xfrm>
          <a:custGeom>
            <a:avLst/>
            <a:gdLst/>
            <a:ahLst/>
            <a:cxnLst/>
            <a:rect l="l" t="t" r="r" b="b"/>
            <a:pathLst>
              <a:path w="7841697" h="7841697">
                <a:moveTo>
                  <a:pt x="0" y="0"/>
                </a:moveTo>
                <a:lnTo>
                  <a:pt x="7841698" y="0"/>
                </a:lnTo>
                <a:lnTo>
                  <a:pt x="7841698" y="7841698"/>
                </a:lnTo>
                <a:lnTo>
                  <a:pt x="0" y="78416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3" name="Freeform 3"/>
          <p:cNvSpPr/>
          <p:nvPr/>
        </p:nvSpPr>
        <p:spPr>
          <a:xfrm>
            <a:off x="15716669" y="-2977414"/>
            <a:ext cx="8685325" cy="8685325"/>
          </a:xfrm>
          <a:custGeom>
            <a:avLst/>
            <a:gdLst/>
            <a:ahLst/>
            <a:cxnLst/>
            <a:rect l="l" t="t" r="r" b="b"/>
            <a:pathLst>
              <a:path w="8685325" h="8685325">
                <a:moveTo>
                  <a:pt x="0" y="0"/>
                </a:moveTo>
                <a:lnTo>
                  <a:pt x="8685325" y="0"/>
                </a:lnTo>
                <a:lnTo>
                  <a:pt x="8685325" y="8685325"/>
                </a:lnTo>
                <a:lnTo>
                  <a:pt x="0" y="86853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4" name="Freeform 4"/>
          <p:cNvSpPr/>
          <p:nvPr/>
        </p:nvSpPr>
        <p:spPr>
          <a:xfrm>
            <a:off x="13945337" y="7436884"/>
            <a:ext cx="8685325" cy="8685325"/>
          </a:xfrm>
          <a:custGeom>
            <a:avLst/>
            <a:gdLst/>
            <a:ahLst/>
            <a:cxnLst/>
            <a:rect l="l" t="t" r="r" b="b"/>
            <a:pathLst>
              <a:path w="8685325" h="8685325">
                <a:moveTo>
                  <a:pt x="0" y="0"/>
                </a:moveTo>
                <a:lnTo>
                  <a:pt x="8685326" y="0"/>
                </a:lnTo>
                <a:lnTo>
                  <a:pt x="8685326" y="8685325"/>
                </a:lnTo>
                <a:lnTo>
                  <a:pt x="0" y="86853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5" name="Freeform 5"/>
          <p:cNvSpPr/>
          <p:nvPr/>
        </p:nvSpPr>
        <p:spPr>
          <a:xfrm>
            <a:off x="15869971" y="8535586"/>
            <a:ext cx="2778658" cy="2285446"/>
          </a:xfrm>
          <a:custGeom>
            <a:avLst/>
            <a:gdLst/>
            <a:ahLst/>
            <a:cxnLst/>
            <a:rect l="l" t="t" r="r" b="b"/>
            <a:pathLst>
              <a:path w="2778658" h="2285446">
                <a:moveTo>
                  <a:pt x="0" y="0"/>
                </a:moveTo>
                <a:lnTo>
                  <a:pt x="2778658" y="0"/>
                </a:lnTo>
                <a:lnTo>
                  <a:pt x="2778658" y="2285447"/>
                </a:lnTo>
                <a:lnTo>
                  <a:pt x="0" y="22854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6" name="Freeform 6"/>
          <p:cNvSpPr/>
          <p:nvPr/>
        </p:nvSpPr>
        <p:spPr>
          <a:xfrm flipH="1">
            <a:off x="14919752" y="-2331083"/>
            <a:ext cx="4004150" cy="4602471"/>
          </a:xfrm>
          <a:custGeom>
            <a:avLst/>
            <a:gdLst/>
            <a:ahLst/>
            <a:cxnLst/>
            <a:rect l="l" t="t" r="r" b="b"/>
            <a:pathLst>
              <a:path w="4004150" h="4602471">
                <a:moveTo>
                  <a:pt x="4004150" y="0"/>
                </a:moveTo>
                <a:lnTo>
                  <a:pt x="0" y="0"/>
                </a:lnTo>
                <a:lnTo>
                  <a:pt x="0" y="4602471"/>
                </a:lnTo>
                <a:lnTo>
                  <a:pt x="4004150" y="4602471"/>
                </a:lnTo>
                <a:lnTo>
                  <a:pt x="400415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ru-TJ"/>
          </a:p>
        </p:txBody>
      </p:sp>
      <p:sp>
        <p:nvSpPr>
          <p:cNvPr id="7" name="TextBox 7"/>
          <p:cNvSpPr txBox="1"/>
          <p:nvPr/>
        </p:nvSpPr>
        <p:spPr>
          <a:xfrm>
            <a:off x="1028700" y="885825"/>
            <a:ext cx="3269917" cy="1171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68"/>
              </a:lnSpc>
            </a:pPr>
            <a:r>
              <a:rPr lang="en-US" sz="6763" b="1">
                <a:solidFill>
                  <a:srgbClr val="FFFFFF"/>
                </a:solidFill>
                <a:latin typeface="Neue Machina Ultra-Bold"/>
                <a:ea typeface="Neue Machina Ultra-Bold"/>
                <a:cs typeface="Neue Machina Ultra-Bold"/>
                <a:sym typeface="Neue Machina Ultra-Bold"/>
              </a:rPr>
              <a:t>Рынок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103305" y="2606823"/>
            <a:ext cx="8010665" cy="2660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По данным </a:t>
            </a:r>
            <a:r>
              <a:rPr lang="en-US" sz="2499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реестра</a:t>
            </a:r>
            <a:r>
              <a:rPr lang="en-US" sz="2499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строительных СРО и ЕГРЮЛ, в России </a:t>
            </a:r>
            <a:r>
              <a:rPr lang="en-US" sz="2499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зарегистрировано</a:t>
            </a:r>
            <a:r>
              <a:rPr lang="en-US" sz="2499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около</a:t>
            </a:r>
            <a:r>
              <a:rPr lang="en-US" sz="2499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499" b="1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47 000 </a:t>
            </a:r>
            <a:r>
              <a:rPr lang="en-US" sz="2499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строительных и </a:t>
            </a:r>
            <a:r>
              <a:rPr lang="en-US" sz="2499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отделочных</a:t>
            </a:r>
            <a:r>
              <a:rPr lang="en-US" sz="2499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компаний</a:t>
            </a:r>
            <a:r>
              <a:rPr lang="en-US" sz="2499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, </a:t>
            </a:r>
            <a:r>
              <a:rPr lang="en-US" sz="2499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из</a:t>
            </a:r>
            <a:r>
              <a:rPr lang="en-US" sz="2499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которых</a:t>
            </a:r>
            <a:r>
              <a:rPr lang="en-US" sz="2499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штукатурными</a:t>
            </a:r>
            <a:r>
              <a:rPr lang="en-US" sz="2499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работами</a:t>
            </a:r>
            <a:r>
              <a:rPr lang="en-US" sz="2499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занимаются</a:t>
            </a:r>
            <a:r>
              <a:rPr lang="en-US" sz="2499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порядка</a:t>
            </a:r>
            <a:r>
              <a:rPr lang="en-US" sz="2499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499" b="1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28 000 </a:t>
            </a:r>
            <a:r>
              <a:rPr lang="en-US" sz="2499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организаций</a:t>
            </a:r>
            <a:r>
              <a:rPr lang="en-US" sz="2499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(</a:t>
            </a:r>
            <a:r>
              <a:rPr lang="en-US" sz="2499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малый</a:t>
            </a:r>
            <a:r>
              <a:rPr lang="en-US" sz="2499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и </a:t>
            </a:r>
            <a:r>
              <a:rPr lang="en-US" sz="2499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средний</a:t>
            </a:r>
            <a:r>
              <a:rPr lang="en-US" sz="2499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бизнес</a:t>
            </a:r>
            <a:r>
              <a:rPr lang="en-US" sz="2499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, </a:t>
            </a:r>
            <a:r>
              <a:rPr lang="en-US" sz="2499" dirty="0" err="1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подрядчики</a:t>
            </a:r>
            <a:r>
              <a:rPr lang="en-US" sz="2499" dirty="0">
                <a:solidFill>
                  <a:srgbClr val="FFFFFF"/>
                </a:solidFill>
                <a:latin typeface="Neue Machina"/>
                <a:ea typeface="Neue Machina"/>
                <a:cs typeface="Neue Machina"/>
                <a:sym typeface="Neue Machina"/>
              </a:rPr>
              <a:t>). 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9103305" y="5858658"/>
            <a:ext cx="8155995" cy="2027636"/>
            <a:chOff x="0" y="0"/>
            <a:chExt cx="10874660" cy="2703515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76200"/>
              <a:ext cx="5261294" cy="6781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320"/>
                </a:lnSpc>
              </a:pPr>
              <a:r>
                <a:rPr lang="en-US" sz="3000" b="1">
                  <a:solidFill>
                    <a:srgbClr val="FFFFFF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TAM - 4.2 млрд ₽ 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974567"/>
              <a:ext cx="5455067" cy="6781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320"/>
                </a:lnSpc>
              </a:pPr>
              <a:r>
                <a:rPr lang="en-US" sz="3000" b="1">
                  <a:solidFill>
                    <a:srgbClr val="FFFFFF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SAM - 1.26 млрд ₽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2025335"/>
              <a:ext cx="4944694" cy="6781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320"/>
                </a:lnSpc>
              </a:pPr>
              <a:r>
                <a:rPr lang="en-US" sz="3000" b="1">
                  <a:solidFill>
                    <a:srgbClr val="FFFFFF"/>
                  </a:solidFill>
                  <a:latin typeface="Neue Machina Ultra-Bold"/>
                  <a:ea typeface="Neue Machina Ultra-Bold"/>
                  <a:cs typeface="Neue Machina Ultra-Bold"/>
                  <a:sym typeface="Neue Machina Ultra-Bold"/>
                </a:rPr>
                <a:t>SOM - 126 млн ₽ 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5261294" y="-19208"/>
              <a:ext cx="5419593" cy="561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99"/>
                </a:lnSpc>
              </a:pPr>
              <a:r>
                <a:rPr lang="en-US" sz="2499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28 000 компаний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5455067" y="1037432"/>
              <a:ext cx="5419593" cy="561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99"/>
                </a:lnSpc>
              </a:pPr>
              <a:r>
                <a:rPr lang="en-US" sz="2499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8 400 компаний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4944694" y="2088200"/>
              <a:ext cx="5419593" cy="561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99"/>
                </a:lnSpc>
              </a:pPr>
              <a:r>
                <a:rPr lang="en-US" sz="2499">
                  <a:solidFill>
                    <a:srgbClr val="FFFFFF"/>
                  </a:solidFill>
                  <a:latin typeface="Neue Machina"/>
                  <a:ea typeface="Neue Machina"/>
                  <a:cs typeface="Neue Machina"/>
                  <a:sym typeface="Neue Machina"/>
                </a:rPr>
                <a:t>840 клиентов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28700" y="1940839"/>
            <a:ext cx="7341172" cy="7317461"/>
            <a:chOff x="0" y="0"/>
            <a:chExt cx="9788229" cy="9756614"/>
          </a:xfrm>
        </p:grpSpPr>
        <p:sp>
          <p:nvSpPr>
            <p:cNvPr id="17" name="Freeform 17" descr="https://kimi-img.moonshot.cn/pub/slides/26-03-29-04:18:21-d743f385jtduh576onjg.png"/>
            <p:cNvSpPr/>
            <p:nvPr/>
          </p:nvSpPr>
          <p:spPr>
            <a:xfrm>
              <a:off x="0" y="0"/>
              <a:ext cx="9788279" cy="9756627"/>
            </a:xfrm>
            <a:custGeom>
              <a:avLst/>
              <a:gdLst/>
              <a:ahLst/>
              <a:cxnLst/>
              <a:rect l="l" t="t" r="r" b="b"/>
              <a:pathLst>
                <a:path w="9788279" h="9756627">
                  <a:moveTo>
                    <a:pt x="0" y="0"/>
                  </a:moveTo>
                  <a:lnTo>
                    <a:pt x="9788279" y="0"/>
                  </a:lnTo>
                  <a:lnTo>
                    <a:pt x="9788279" y="9756627"/>
                  </a:lnTo>
                  <a:lnTo>
                    <a:pt x="0" y="97566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2626" r="-2625"/>
              </a:stretch>
            </a:blipFill>
          </p:spPr>
          <p:txBody>
            <a:bodyPr/>
            <a:lstStyle/>
            <a:p>
              <a:endParaRPr lang="ru-TJ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8E39754-E4F3-004E-A099-DB87DDF38EBC}">
  <we:reference id="wa200005566" version="3.0.0.2" store="en-US" storeType="OMEX"/>
  <we:alternateReferences>
    <we:reference id="WA200005566" version="3.0.0.2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1056</Words>
  <Application>Microsoft Office PowerPoint</Application>
  <PresentationFormat>Произвольный</PresentationFormat>
  <Paragraphs>211</Paragraphs>
  <Slides>25</Slides>
  <Notes>0</Notes>
  <HiddenSlides>0</HiddenSlides>
  <MMClips>2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7" baseType="lpstr">
      <vt:lpstr>quote-cjk-patch</vt:lpstr>
      <vt:lpstr>Neue Machina</vt:lpstr>
      <vt:lpstr>Times New Roman</vt:lpstr>
      <vt:lpstr>Aileron</vt:lpstr>
      <vt:lpstr>Calibri</vt:lpstr>
      <vt:lpstr>Arial</vt:lpstr>
      <vt:lpstr>Montserrat</vt:lpstr>
      <vt:lpstr>Georgia</vt:lpstr>
      <vt:lpstr>Oswald</vt:lpstr>
      <vt:lpstr>Neue Machina Ultra-Bold</vt:lpstr>
      <vt:lpstr>Office Theme</vt:lpstr>
      <vt:lpstr>Worksheet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Purple Futuristic Modern 3D Tech Company Business Presentation</dc:title>
  <dc:creator>USER</dc:creator>
  <cp:lastModifiedBy>USER</cp:lastModifiedBy>
  <cp:revision>9</cp:revision>
  <dcterms:created xsi:type="dcterms:W3CDTF">2006-08-16T00:00:00Z</dcterms:created>
  <dcterms:modified xsi:type="dcterms:W3CDTF">2026-05-30T19:58:26Z</dcterms:modified>
  <dc:identifier>DAHIIc7rY2A</dc:identifier>
</cp:coreProperties>
</file>